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02" r:id="rId3"/>
    <p:sldId id="301" r:id="rId4"/>
    <p:sldId id="297" r:id="rId5"/>
    <p:sldId id="298" r:id="rId6"/>
    <p:sldId id="299" r:id="rId7"/>
    <p:sldId id="257" r:id="rId8"/>
    <p:sldId id="258" r:id="rId9"/>
    <p:sldId id="259" r:id="rId10"/>
    <p:sldId id="260" r:id="rId11"/>
    <p:sldId id="261" r:id="rId12"/>
    <p:sldId id="262" r:id="rId13"/>
    <p:sldId id="303" r:id="rId14"/>
    <p:sldId id="263" r:id="rId15"/>
    <p:sldId id="264" r:id="rId16"/>
    <p:sldId id="265" r:id="rId17"/>
    <p:sldId id="266" r:id="rId18"/>
    <p:sldId id="267" r:id="rId19"/>
    <p:sldId id="304" r:id="rId20"/>
    <p:sldId id="268" r:id="rId21"/>
    <p:sldId id="300" r:id="rId22"/>
    <p:sldId id="269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305" r:id="rId33"/>
    <p:sldId id="281" r:id="rId34"/>
    <p:sldId id="282" r:id="rId35"/>
    <p:sldId id="283" r:id="rId36"/>
    <p:sldId id="285" r:id="rId37"/>
    <p:sldId id="286" r:id="rId38"/>
    <p:sldId id="287" r:id="rId39"/>
    <p:sldId id="288" r:id="rId40"/>
    <p:sldId id="289" r:id="rId41"/>
    <p:sldId id="306" r:id="rId42"/>
    <p:sldId id="291" r:id="rId43"/>
    <p:sldId id="292" r:id="rId44"/>
    <p:sldId id="293" r:id="rId45"/>
    <p:sldId id="294" r:id="rId46"/>
    <p:sldId id="295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7" autoAdjust="0"/>
    <p:restoredTop sz="85845" autoAdjust="0"/>
  </p:normalViewPr>
  <p:slideViewPr>
    <p:cSldViewPr snapToGrid="0">
      <p:cViewPr varScale="1">
        <p:scale>
          <a:sx n="98" d="100"/>
          <a:sy n="98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60404-5F40-4E16-AC29-3F5213624B95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73AC9-FF17-49A6-869C-10E0FAE1D1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79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73AC9-FF17-49A6-869C-10E0FAE1D1F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465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73AC9-FF17-49A6-869C-10E0FAE1D1F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78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73AC9-FF17-49A6-869C-10E0FAE1D1F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745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73AC9-FF17-49A6-869C-10E0FAE1D1F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61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https://blog.csdn.net/zack_liu/article/details/112344346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73AC9-FF17-49A6-869C-10E0FAE1D1F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1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73AC9-FF17-49A6-869C-10E0FAE1D1F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84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73AC9-FF17-49A6-869C-10E0FAE1D1F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3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8E8FE-4A73-455B-8C94-D7F465F10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716F42-7852-426B-B66F-919CABBC8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D151A-D450-433C-8C65-2428E865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D1DE2-13AF-4F66-A1C2-1EBEAD65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F8E149-316C-4E62-A731-0BDA84A8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98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AD466-260E-4410-890C-C57CEB6B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D34F1D-D5F0-4FAB-91C5-D6F953978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BC5C4-A4E3-4769-96BC-E48D81CD6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C6416-8558-48EB-844A-2A1986559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803B1B-0EED-45F4-BE78-CDFBEE55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76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556716-078B-4D5F-B62D-FFCC11F7C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6A55F7-E009-4164-B898-5113C358B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E03B2-41C8-4F0C-B701-7CF556AF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155B4-0125-4E13-9602-2CB90319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E4A339-5645-4DF9-B76E-03803E0B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12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BDD7A-818F-4B4B-9D3B-AED1B800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AB7DB-CD98-4D54-9689-BE7D7B8E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7051A8-8E1D-43D2-902F-267C9F193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7708E-F51C-489D-B8F0-534EE90E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15FC7-7D23-42D5-A1CD-51E47ED5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89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AF649-3249-4404-A502-88AB69DD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B6828-8FE9-45C9-BE98-1EA270ED4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D4DB6-4116-4DEC-B1A8-9E50C1D43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73559-55CD-45F0-AF6A-5F1B0862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01A9A-8BCD-4345-8868-3AE038BD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CCACF-5AB3-4EF4-AD7D-37A4A8E6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BC2DA-581B-46CD-8E4E-A709E9BC5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96B26E-2E99-4447-9ADD-D767D3169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549419-0B44-4A69-8C39-0FA72A42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D0293-3A23-4C94-8BA6-A5548EDB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1232EC-0748-41A4-8CE9-F472736F0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71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8FD4C-3FF7-4ACC-9BB4-06FBAD95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F821A-4E69-468C-B7A1-0016D63C8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923033-25C9-4228-9096-12D5D2A24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5042AC-D226-4F72-8A87-21BCE0231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5C58DB-343D-4E2E-B6E1-4E30898B5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F804EE-99CD-47AE-BB59-46B9A52F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F368BD-C863-4C76-8556-E55F9A15C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80B8C7-0CE4-4DB2-80D1-A5484C1E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12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91C7-1473-4F60-90F9-0F62DFAB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84AE6-10A0-4DFF-81C1-17C25537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EC23D-10A6-4220-BE1D-9F191C3BE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178F02-1995-4D4F-8B62-3D0EB17A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5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4313B2-95FF-4080-9AB0-C4782201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DF80C8-E984-4DB0-8E69-9232BBC6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F0FE4-B0E8-411D-A730-D39CBAC7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228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5E56F-743E-4F8F-82EF-981A09E4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5BCEB-044F-4689-9206-00AB9946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71B975-D3E4-439B-B95E-CEE551F4B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098F8D-4668-4112-9747-8159C95C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EA0157-87C3-46C2-B939-436B7DA1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64CCC0-41BF-449A-8722-873A0F4F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9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CE03C-22C6-4723-ABA4-F5C390272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E5B8FA-38E4-4305-8588-C716319F2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2DB09D-548C-4FB6-ACCD-7C313960E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93EA83-2F4A-4416-BF58-1173A3E5C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82ECFC-43E3-4033-8136-F6352257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8BB76E-DD10-45DB-A372-77D0D7E8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1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DE17A5-C705-44D9-85DF-F94F530F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C014B8-1570-4FD5-BCF8-64E522A6D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6544F-45FF-49C9-8C2A-5EE7D1610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6E43-3257-4200-85B2-E3E26E3EA044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DB3A89-27DC-4B5B-B4C6-9F23C0CC6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67FB6-C99D-4427-9FDA-EEA67BA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6323C-F6F8-4C1D-8D1D-68AC50377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F544BA-3BD2-41CA-8389-1DE805E3E236}"/>
              </a:ext>
            </a:extLst>
          </p:cNvPr>
          <p:cNvSpPr/>
          <p:nvPr/>
        </p:nvSpPr>
        <p:spPr>
          <a:xfrm>
            <a:off x="2476964" y="1047234"/>
            <a:ext cx="7238072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highlight>
                  <a:srgbClr val="FFFF00"/>
                </a:highlight>
              </a:rPr>
              <a:t>Robot localization code analysis</a:t>
            </a:r>
          </a:p>
          <a:p>
            <a:endParaRPr lang="en-US" altLang="ko-KR" sz="3600" b="1" dirty="0"/>
          </a:p>
          <a:p>
            <a:endParaRPr lang="en-US" altLang="ko-KR" sz="3600" b="1" dirty="0"/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EKF</a:t>
            </a:r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NAVSAT_TRANSFORM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7C5307-CA03-4CDB-B337-7BA4F8FF1BEA}"/>
              </a:ext>
            </a:extLst>
          </p:cNvPr>
          <p:cNvSpPr/>
          <p:nvPr/>
        </p:nvSpPr>
        <p:spPr>
          <a:xfrm>
            <a:off x="8636000" y="5359400"/>
            <a:ext cx="28575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발표자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이담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93D201-62DE-49AD-9C51-B79472A43B12}"/>
              </a:ext>
            </a:extLst>
          </p:cNvPr>
          <p:cNvSpPr/>
          <p:nvPr/>
        </p:nvSpPr>
        <p:spPr>
          <a:xfrm>
            <a:off x="6096000" y="3733800"/>
            <a:ext cx="422910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Reference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Robot localization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github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4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B22D8F2-DA50-4CC0-9863-E924B1ED705D}"/>
              </a:ext>
            </a:extLst>
          </p:cNvPr>
          <p:cNvSpPr/>
          <p:nvPr/>
        </p:nvSpPr>
        <p:spPr>
          <a:xfrm>
            <a:off x="241646" y="29162"/>
            <a:ext cx="11708708" cy="1952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전체 크기 행렬에서 </a:t>
            </a:r>
            <a:r>
              <a:rPr lang="ko-KR" altLang="en-US" sz="1400" dirty="0">
                <a:solidFill>
                  <a:srgbClr val="FF0000"/>
                </a:solidFill>
              </a:rPr>
              <a:t>부분 행렬을 </a:t>
            </a:r>
            <a:r>
              <a:rPr lang="ko-KR" altLang="en-US" sz="1400" dirty="0" err="1">
                <a:solidFill>
                  <a:srgbClr val="FF0000"/>
                </a:solidFill>
              </a:rPr>
              <a:t>만듬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x : </a:t>
            </a: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ko-KR" altLang="en-US" sz="1400" dirty="0" err="1">
                <a:solidFill>
                  <a:schemeClr val="tx1"/>
                </a:solidFill>
              </a:rPr>
              <a:t>상태값</a:t>
            </a:r>
            <a:r>
              <a:rPr lang="en-US" altLang="ko-KR" sz="1400" dirty="0">
                <a:solidFill>
                  <a:schemeClr val="tx1"/>
                </a:solidFill>
              </a:rPr>
              <a:t>, z : </a:t>
            </a:r>
            <a:r>
              <a:rPr lang="ko-KR" altLang="en-US" sz="1400" dirty="0">
                <a:solidFill>
                  <a:schemeClr val="tx1"/>
                </a:solidFill>
              </a:rPr>
              <a:t>현재 측정값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R : </a:t>
            </a:r>
            <a:r>
              <a:rPr lang="ko-KR" altLang="en-US" sz="1400" dirty="0" err="1">
                <a:solidFill>
                  <a:schemeClr val="tx1"/>
                </a:solidFill>
              </a:rPr>
              <a:t>측정공분산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x, z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ko-KR" altLang="en-US" sz="1400" dirty="0" err="1">
                <a:solidFill>
                  <a:schemeClr val="tx1"/>
                </a:solidFill>
              </a:rPr>
              <a:t>벡터형식이므로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nx1</a:t>
            </a:r>
            <a:r>
              <a:rPr lang="ko-KR" altLang="en-US" sz="1400" dirty="0">
                <a:solidFill>
                  <a:schemeClr val="tx1"/>
                </a:solidFill>
              </a:rPr>
              <a:t>이라 </a:t>
            </a:r>
            <a:r>
              <a:rPr lang="en-US" altLang="ko-KR" sz="1400" dirty="0" err="1">
                <a:solidFill>
                  <a:schemeClr val="tx1"/>
                </a:solidFill>
              </a:rPr>
              <a:t>updateIndices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</a:rPr>
              <a:t>i</a:t>
            </a:r>
            <a:r>
              <a:rPr lang="en-US" altLang="ko-KR" sz="1400" dirty="0">
                <a:solidFill>
                  <a:schemeClr val="tx1"/>
                </a:solidFill>
              </a:rPr>
              <a:t>]</a:t>
            </a:r>
            <a:r>
              <a:rPr lang="ko-KR" altLang="en-US" sz="1400" dirty="0">
                <a:solidFill>
                  <a:schemeClr val="tx1"/>
                </a:solidFill>
              </a:rPr>
              <a:t>를 받아오고</a:t>
            </a:r>
            <a:r>
              <a:rPr lang="en-US" altLang="ko-KR" sz="1400" dirty="0">
                <a:solidFill>
                  <a:schemeClr val="tx1"/>
                </a:solidFill>
              </a:rPr>
              <a:t>, R</a:t>
            </a:r>
            <a:r>
              <a:rPr lang="ko-KR" altLang="en-US" sz="1400" dirty="0">
                <a:solidFill>
                  <a:schemeClr val="tx1"/>
                </a:solidFill>
              </a:rPr>
              <a:t>은 행렬이므로 </a:t>
            </a:r>
            <a:r>
              <a:rPr lang="en-US" altLang="ko-KR" sz="1400" dirty="0" err="1">
                <a:solidFill>
                  <a:schemeClr val="tx1"/>
                </a:solidFill>
              </a:rPr>
              <a:t>nxn</a:t>
            </a:r>
            <a:r>
              <a:rPr lang="ko-KR" altLang="en-US" sz="1400" dirty="0">
                <a:solidFill>
                  <a:schemeClr val="tx1"/>
                </a:solidFill>
              </a:rPr>
              <a:t>이라 </a:t>
            </a:r>
            <a:r>
              <a:rPr lang="en-US" altLang="ko-KR" sz="1400" dirty="0">
                <a:solidFill>
                  <a:schemeClr val="tx1"/>
                </a:solidFill>
              </a:rPr>
              <a:t>( </a:t>
            </a:r>
            <a:r>
              <a:rPr lang="en-US" altLang="ko-KR" sz="1400" dirty="0" err="1">
                <a:solidFill>
                  <a:schemeClr val="tx1"/>
                </a:solidFill>
              </a:rPr>
              <a:t>i</a:t>
            </a:r>
            <a:r>
              <a:rPr lang="en-US" altLang="ko-KR" sz="1400" dirty="0">
                <a:solidFill>
                  <a:schemeClr val="tx1"/>
                </a:solidFill>
              </a:rPr>
              <a:t> , j ) 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ko-KR" altLang="en-US" sz="1400" dirty="0" err="1">
                <a:solidFill>
                  <a:schemeClr val="tx1"/>
                </a:solidFill>
              </a:rPr>
              <a:t>받아옴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여기서 </a:t>
            </a:r>
            <a:r>
              <a:rPr lang="en-US" altLang="ko-KR" sz="1400" dirty="0">
                <a:solidFill>
                  <a:schemeClr val="tx1"/>
                </a:solidFill>
              </a:rPr>
              <a:t>R</a:t>
            </a:r>
            <a:r>
              <a:rPr lang="ko-KR" altLang="en-US" sz="1400" dirty="0">
                <a:solidFill>
                  <a:schemeClr val="tx1"/>
                </a:solidFill>
              </a:rPr>
              <a:t>에 대한 오류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음수</a:t>
            </a:r>
            <a:r>
              <a:rPr lang="en-US" altLang="ko-KR" sz="1400" dirty="0">
                <a:solidFill>
                  <a:schemeClr val="tx1"/>
                </a:solidFill>
              </a:rPr>
              <a:t>, 0</a:t>
            </a:r>
            <a:r>
              <a:rPr lang="ko-KR" altLang="en-US" sz="1400" dirty="0">
                <a:solidFill>
                  <a:schemeClr val="tx1"/>
                </a:solidFill>
              </a:rPr>
              <a:t>에 가까움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를 처리할 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,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 )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를 하는 이유 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공분산은 대칭이니까 ❓️ 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2F56256-CA9C-4EC2-8F3B-083D9AD41A4C}"/>
              </a:ext>
            </a:extLst>
          </p:cNvPr>
          <p:cNvGrpSpPr/>
          <p:nvPr/>
        </p:nvGrpSpPr>
        <p:grpSpPr>
          <a:xfrm>
            <a:off x="2463800" y="2032000"/>
            <a:ext cx="8481483" cy="4619038"/>
            <a:chOff x="1638300" y="2019300"/>
            <a:chExt cx="8481483" cy="461903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7CCBFCE-4A40-49C1-9713-AB831887C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871" r="11263"/>
            <a:stretch/>
          </p:blipFill>
          <p:spPr>
            <a:xfrm>
              <a:off x="2072216" y="2019300"/>
              <a:ext cx="8047567" cy="4619038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2B638DB-A1BA-46E9-9584-5A71BB7D24B0}"/>
                </a:ext>
              </a:extLst>
            </p:cNvPr>
            <p:cNvSpPr/>
            <p:nvPr/>
          </p:nvSpPr>
          <p:spPr>
            <a:xfrm>
              <a:off x="2125556" y="2240280"/>
              <a:ext cx="429684" cy="3302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x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48871A-988E-4D76-B846-E17E1A81FBB7}"/>
                </a:ext>
              </a:extLst>
            </p:cNvPr>
            <p:cNvSpPr/>
            <p:nvPr/>
          </p:nvSpPr>
          <p:spPr>
            <a:xfrm>
              <a:off x="2125556" y="2423160"/>
              <a:ext cx="429684" cy="3302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z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E36E2B-9C10-4424-9977-2D55D894B24A}"/>
                </a:ext>
              </a:extLst>
            </p:cNvPr>
            <p:cNvSpPr/>
            <p:nvPr/>
          </p:nvSpPr>
          <p:spPr>
            <a:xfrm>
              <a:off x="2125556" y="3098800"/>
              <a:ext cx="429684" cy="3302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</a:rPr>
                <a:t>R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413885D-6F1A-402D-9FAA-AECFC9B92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8300" y="3771900"/>
              <a:ext cx="73660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D0E632D-CD89-46AB-A936-1EAAF17B78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38300" y="5283200"/>
              <a:ext cx="73660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73D0D1-FB51-4509-8380-864902E7FEF0}"/>
              </a:ext>
            </a:extLst>
          </p:cNvPr>
          <p:cNvSpPr/>
          <p:nvPr/>
        </p:nvSpPr>
        <p:spPr>
          <a:xfrm>
            <a:off x="91017" y="3511553"/>
            <a:ext cx="2311400" cy="546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</a:rPr>
              <a:t>R(</a:t>
            </a:r>
            <a:r>
              <a:rPr lang="ko-KR" altLang="en-US" sz="1400" dirty="0" err="1">
                <a:solidFill>
                  <a:srgbClr val="0070C0"/>
                </a:solidFill>
              </a:rPr>
              <a:t>측정공분산</a:t>
            </a:r>
            <a:r>
              <a:rPr lang="en-US" altLang="ko-KR" sz="1400" dirty="0">
                <a:solidFill>
                  <a:srgbClr val="0070C0"/>
                </a:solidFill>
              </a:rPr>
              <a:t>)</a:t>
            </a:r>
            <a:r>
              <a:rPr lang="ko-KR" altLang="en-US" sz="1400" dirty="0">
                <a:solidFill>
                  <a:srgbClr val="0070C0"/>
                </a:solidFill>
              </a:rPr>
              <a:t>이 음수일 때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70C0"/>
                </a:solidFill>
              </a:rPr>
              <a:t>::fabs &gt; </a:t>
            </a:r>
            <a:r>
              <a:rPr lang="ko-KR" altLang="en-US" sz="1400" b="1" dirty="0">
                <a:solidFill>
                  <a:srgbClr val="0070C0"/>
                </a:solidFill>
              </a:rPr>
              <a:t>절대값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6F6636-8DDC-484E-AA39-666630F30B02}"/>
              </a:ext>
            </a:extLst>
          </p:cNvPr>
          <p:cNvSpPr/>
          <p:nvPr/>
        </p:nvSpPr>
        <p:spPr>
          <a:xfrm>
            <a:off x="152400" y="4884421"/>
            <a:ext cx="2311400" cy="824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</a:rPr>
              <a:t>R(</a:t>
            </a:r>
            <a:r>
              <a:rPr lang="ko-KR" altLang="en-US" sz="1400" dirty="0" err="1">
                <a:solidFill>
                  <a:srgbClr val="0070C0"/>
                </a:solidFill>
              </a:rPr>
              <a:t>측정공분산</a:t>
            </a:r>
            <a:r>
              <a:rPr lang="en-US" altLang="ko-KR" sz="1400" dirty="0">
                <a:solidFill>
                  <a:srgbClr val="0070C0"/>
                </a:solidFill>
              </a:rPr>
              <a:t>)</a:t>
            </a:r>
            <a:r>
              <a:rPr lang="ko-KR" altLang="en-US" sz="1400" dirty="0">
                <a:solidFill>
                  <a:srgbClr val="0070C0"/>
                </a:solidFill>
              </a:rPr>
              <a:t>이 </a:t>
            </a:r>
            <a:r>
              <a:rPr lang="en-US" altLang="ko-KR" sz="1400" dirty="0">
                <a:solidFill>
                  <a:srgbClr val="0070C0"/>
                </a:solidFill>
              </a:rPr>
              <a:t>1e-9</a:t>
            </a:r>
            <a:r>
              <a:rPr lang="ko-KR" altLang="en-US" sz="1400" dirty="0">
                <a:solidFill>
                  <a:srgbClr val="0070C0"/>
                </a:solidFill>
              </a:rPr>
              <a:t>보다 작을 때</a:t>
            </a:r>
            <a:r>
              <a:rPr lang="en-US" altLang="ko-KR" sz="1400" dirty="0">
                <a:solidFill>
                  <a:srgbClr val="0070C0"/>
                </a:solidFill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</a:rPr>
              <a:t>즉 </a:t>
            </a:r>
            <a:r>
              <a:rPr lang="en-US" altLang="ko-KR" sz="1400" dirty="0">
                <a:solidFill>
                  <a:srgbClr val="0070C0"/>
                </a:solidFill>
              </a:rPr>
              <a:t>0</a:t>
            </a:r>
            <a:r>
              <a:rPr lang="ko-KR" altLang="en-US" sz="1400" dirty="0">
                <a:solidFill>
                  <a:srgbClr val="0070C0"/>
                </a:solidFill>
              </a:rPr>
              <a:t>에 가까울 때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70C0"/>
                </a:solidFill>
              </a:rPr>
              <a:t>R = 1e-9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로 정의</a:t>
            </a:r>
          </a:p>
        </p:txBody>
      </p:sp>
    </p:spTree>
    <p:extLst>
      <p:ext uri="{BB962C8B-B14F-4D97-AF65-F5344CB8AC3E}">
        <p14:creationId xmlns:p14="http://schemas.microsoft.com/office/powerpoint/2010/main" val="202886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5059B2-B946-46B0-B0E5-E91C464DAE4C}"/>
              </a:ext>
            </a:extLst>
          </p:cNvPr>
          <p:cNvSpPr/>
          <p:nvPr/>
        </p:nvSpPr>
        <p:spPr>
          <a:xfrm>
            <a:off x="241646" y="29162"/>
            <a:ext cx="11708708" cy="29781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H : </a:t>
            </a:r>
            <a:r>
              <a:rPr lang="en-US" altLang="ko-KR" sz="1400" dirty="0" err="1">
                <a:solidFill>
                  <a:schemeClr val="tx1"/>
                </a:solidFill>
              </a:rPr>
              <a:t>stateToMeasurementSubset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updateSize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state_.rows</a:t>
            </a:r>
            <a:r>
              <a:rPr lang="en-US" altLang="ko-KR" sz="1400" dirty="0">
                <a:solidFill>
                  <a:schemeClr val="tx1"/>
                </a:solidFill>
              </a:rPr>
              <a:t>())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행은 </a:t>
            </a:r>
            <a:r>
              <a:rPr lang="en-US" altLang="ko-KR" sz="1400" dirty="0" err="1">
                <a:solidFill>
                  <a:srgbClr val="FF0000"/>
                </a:solidFill>
              </a:rPr>
              <a:t>updateSize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열은 </a:t>
            </a:r>
            <a:r>
              <a:rPr lang="en-US" altLang="ko-KR" sz="1400" dirty="0" err="1">
                <a:solidFill>
                  <a:schemeClr val="tx1"/>
                </a:solidFill>
              </a:rPr>
              <a:t>nan,inf</a:t>
            </a:r>
            <a:r>
              <a:rPr lang="ko-KR" altLang="en-US" sz="1400" dirty="0">
                <a:solidFill>
                  <a:schemeClr val="tx1"/>
                </a:solidFill>
              </a:rPr>
              <a:t>가 아닌 값이 들어가 있는 </a:t>
            </a:r>
            <a:r>
              <a:rPr lang="en-US" altLang="ko-KR" sz="1400" dirty="0" err="1">
                <a:solidFill>
                  <a:srgbClr val="FF0000"/>
                </a:solidFill>
              </a:rPr>
              <a:t>measurement.updatevector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업데이트할 값의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i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i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위치에 </a:t>
            </a:r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이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FB_DEBUG msg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현재 </a:t>
            </a:r>
            <a:r>
              <a:rPr lang="en-US" altLang="ko-KR" sz="1400" dirty="0">
                <a:solidFill>
                  <a:schemeClr val="tx1"/>
                </a:solidFill>
              </a:rPr>
              <a:t>x, z, R, H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400" dirty="0">
                <a:solidFill>
                  <a:schemeClr val="tx1"/>
                </a:solidFill>
              </a:rPr>
              <a:t>Kalman Gain </a:t>
            </a:r>
            <a:r>
              <a:rPr lang="en-US" altLang="ko-KR" sz="1400" dirty="0">
                <a:solidFill>
                  <a:srgbClr val="FF0000"/>
                </a:solidFill>
              </a:rPr>
              <a:t>K</a:t>
            </a:r>
            <a:r>
              <a:rPr lang="en-US" altLang="ko-KR" sz="1400" dirty="0">
                <a:solidFill>
                  <a:schemeClr val="tx1"/>
                </a:solidFill>
              </a:rPr>
              <a:t> : K = (PH') / (HPH' + R) </a:t>
            </a:r>
            <a:r>
              <a:rPr lang="ko-KR" altLang="en-US" sz="1400" dirty="0">
                <a:solidFill>
                  <a:schemeClr val="tx1"/>
                </a:solidFill>
              </a:rPr>
              <a:t>정의 및 </a:t>
            </a:r>
            <a:r>
              <a:rPr lang="en-US" altLang="ko-KR" sz="1400" dirty="0" err="1">
                <a:solidFill>
                  <a:schemeClr val="tx1"/>
                </a:solidFill>
              </a:rPr>
              <a:t>innovationSubset</a:t>
            </a:r>
            <a:r>
              <a:rPr lang="en-US" altLang="ko-KR" sz="1400" dirty="0">
                <a:solidFill>
                  <a:schemeClr val="tx1"/>
                </a:solidFill>
              </a:rPr>
              <a:t> = z-Hx </a:t>
            </a:r>
            <a:r>
              <a:rPr lang="ko-KR" altLang="en-US" sz="1400" dirty="0">
                <a:solidFill>
                  <a:schemeClr val="tx1"/>
                </a:solidFill>
              </a:rPr>
              <a:t>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updateIndices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</a:rPr>
              <a:t>i</a:t>
            </a:r>
            <a:r>
              <a:rPr lang="en-US" altLang="ko-KR" sz="1400" dirty="0">
                <a:solidFill>
                  <a:schemeClr val="tx1"/>
                </a:solidFill>
              </a:rPr>
              <a:t>]==</a:t>
            </a:r>
            <a:r>
              <a:rPr lang="en-US" altLang="ko-KR" sz="1400" dirty="0" err="1">
                <a:solidFill>
                  <a:schemeClr val="tx1"/>
                </a:solidFill>
              </a:rPr>
              <a:t>StateMemberRoll</a:t>
            </a:r>
            <a:r>
              <a:rPr lang="en-US" altLang="ko-KR" sz="1400" dirty="0">
                <a:solidFill>
                  <a:schemeClr val="tx1"/>
                </a:solidFill>
              </a:rPr>
              <a:t> or Pitch or Yaw(= 3,4,5)</a:t>
            </a:r>
            <a:r>
              <a:rPr lang="ko-KR" altLang="en-US" sz="1400" dirty="0">
                <a:solidFill>
                  <a:schemeClr val="tx1"/>
                </a:solidFill>
              </a:rPr>
              <a:t>일 때</a:t>
            </a:r>
            <a:r>
              <a:rPr lang="en-US" altLang="ko-KR" sz="1400" dirty="0">
                <a:solidFill>
                  <a:schemeClr val="tx1"/>
                </a:solidFill>
              </a:rPr>
              <a:t>, z-Hx 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&lt; -PI </a:t>
            </a:r>
            <a:r>
              <a:rPr lang="ko-KR" altLang="en-US" sz="1400" dirty="0">
                <a:solidFill>
                  <a:schemeClr val="tx1"/>
                </a:solidFill>
              </a:rPr>
              <a:t>이면 </a:t>
            </a:r>
            <a:r>
              <a:rPr lang="en-US" altLang="ko-KR" sz="1400" dirty="0">
                <a:solidFill>
                  <a:schemeClr val="tx1"/>
                </a:solidFill>
              </a:rPr>
              <a:t>+ TAU,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&gt; PI</a:t>
            </a:r>
            <a:r>
              <a:rPr lang="ko-KR" altLang="en-US" sz="1400" dirty="0">
                <a:solidFill>
                  <a:schemeClr val="tx1"/>
                </a:solidFill>
              </a:rPr>
              <a:t> 이면 </a:t>
            </a:r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TAU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tx1"/>
                </a:solidFill>
              </a:rPr>
              <a:t>항상 </a:t>
            </a:r>
            <a:r>
              <a:rPr lang="en-US" altLang="ko-KR" sz="1400" dirty="0">
                <a:solidFill>
                  <a:srgbClr val="FF0000"/>
                </a:solidFill>
              </a:rPr>
              <a:t>–PI &lt; (z-Hx)(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) &lt; PI </a:t>
            </a:r>
            <a:r>
              <a:rPr lang="ko-KR" altLang="en-US" sz="1400" dirty="0">
                <a:solidFill>
                  <a:schemeClr val="tx1"/>
                </a:solidFill>
              </a:rPr>
              <a:t>범위를 가짐 </a:t>
            </a:r>
            <a:r>
              <a:rPr lang="en-US" altLang="ko-KR" sz="1400" dirty="0">
                <a:solidFill>
                  <a:schemeClr val="tx1"/>
                </a:solidFill>
              </a:rPr>
              <a:t>: wrap angle (∵ roll, pitch, yaw </a:t>
            </a:r>
            <a:r>
              <a:rPr lang="ko-KR" altLang="en-US" sz="1400" dirty="0">
                <a:solidFill>
                  <a:schemeClr val="tx1"/>
                </a:solidFill>
              </a:rPr>
              <a:t>기본 단위 각도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656BBD-3784-409C-9F4A-30EFC7937965}"/>
              </a:ext>
            </a:extLst>
          </p:cNvPr>
          <p:cNvGrpSpPr/>
          <p:nvPr/>
        </p:nvGrpSpPr>
        <p:grpSpPr>
          <a:xfrm>
            <a:off x="0" y="3187700"/>
            <a:ext cx="12192000" cy="2978150"/>
            <a:chOff x="0" y="3238500"/>
            <a:chExt cx="12192000" cy="29781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6E6FCC6-A3DC-43C0-A574-245E64263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837"/>
            <a:stretch/>
          </p:blipFill>
          <p:spPr>
            <a:xfrm>
              <a:off x="0" y="3238500"/>
              <a:ext cx="8530213" cy="29781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4A6E284-4487-40D2-99E9-DC15017B4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291" r="52224"/>
            <a:stretch/>
          </p:blipFill>
          <p:spPr>
            <a:xfrm>
              <a:off x="8401628" y="3238500"/>
              <a:ext cx="3790372" cy="2978150"/>
            </a:xfrm>
            <a:prstGeom prst="rect">
              <a:avLst/>
            </a:prstGeom>
          </p:spPr>
        </p:pic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2E538FD2-A34E-493E-A209-D6536C50BF42}"/>
              </a:ext>
            </a:extLst>
          </p:cNvPr>
          <p:cNvSpPr/>
          <p:nvPr/>
        </p:nvSpPr>
        <p:spPr>
          <a:xfrm>
            <a:off x="141104" y="3515360"/>
            <a:ext cx="429684" cy="3302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AEDF7B-87B2-4ABC-8122-6CAA0177D31A}"/>
              </a:ext>
            </a:extLst>
          </p:cNvPr>
          <p:cNvSpPr/>
          <p:nvPr/>
        </p:nvSpPr>
        <p:spPr>
          <a:xfrm>
            <a:off x="1625600" y="5588000"/>
            <a:ext cx="787400" cy="177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FCC6FF9-65DC-4843-B7EB-5F860FF1BE55}"/>
              </a:ext>
            </a:extLst>
          </p:cNvPr>
          <p:cNvCxnSpPr>
            <a:cxnSpLocks/>
          </p:cNvCxnSpPr>
          <p:nvPr/>
        </p:nvCxnSpPr>
        <p:spPr>
          <a:xfrm>
            <a:off x="4752541" y="5895388"/>
            <a:ext cx="0" cy="54351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E02CDF2-0FBB-4A78-AF02-3629276CD6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89376" y="4432223"/>
            <a:ext cx="193088" cy="2733241"/>
          </a:xfrm>
          <a:prstGeom prst="bentConnector2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D4FD0B-5AB6-4F32-8C90-26E7A42D88D2}"/>
              </a:ext>
            </a:extLst>
          </p:cNvPr>
          <p:cNvSpPr/>
          <p:nvPr/>
        </p:nvSpPr>
        <p:spPr>
          <a:xfrm>
            <a:off x="4838700" y="6165850"/>
            <a:ext cx="5740400" cy="707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70C0"/>
                </a:solidFill>
              </a:rPr>
              <a:t>병렬화 기능을 제대로 활용하기 위해서는 대상체가 서로 무관해야 함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0070C0"/>
                </a:solidFill>
              </a:rPr>
              <a:t>서로 다른 신호를 구별함으로써 </a:t>
            </a:r>
            <a:r>
              <a:rPr lang="ko-KR" altLang="en-US" sz="1400" b="1" dirty="0">
                <a:solidFill>
                  <a:srgbClr val="0070C0"/>
                </a:solidFill>
              </a:rPr>
              <a:t>최적화</a:t>
            </a:r>
            <a:r>
              <a:rPr lang="ko-KR" altLang="en-US" sz="1400" dirty="0">
                <a:solidFill>
                  <a:srgbClr val="0070C0"/>
                </a:solidFill>
              </a:rPr>
              <a:t>하는 함수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89DC79-6B56-43C4-B157-DDEECBAB48A6}"/>
              </a:ext>
            </a:extLst>
          </p:cNvPr>
          <p:cNvSpPr/>
          <p:nvPr/>
        </p:nvSpPr>
        <p:spPr>
          <a:xfrm>
            <a:off x="8001000" y="1708150"/>
            <a:ext cx="3187700" cy="488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Statemember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가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enum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열거형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에 정의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각각 값을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3, 4, 5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가짐</a:t>
            </a:r>
          </a:p>
        </p:txBody>
      </p:sp>
    </p:spTree>
    <p:extLst>
      <p:ext uri="{BB962C8B-B14F-4D97-AF65-F5344CB8AC3E}">
        <p14:creationId xmlns:p14="http://schemas.microsoft.com/office/powerpoint/2010/main" val="9523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A0DC16-E9E5-4882-A6DD-2A95259435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28"/>
          <a:stretch/>
        </p:blipFill>
        <p:spPr>
          <a:xfrm>
            <a:off x="1761831" y="2913609"/>
            <a:ext cx="8316361" cy="37430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CD3C06-8BA0-4973-B8F4-48F038C26847}"/>
              </a:ext>
            </a:extLst>
          </p:cNvPr>
          <p:cNvSpPr/>
          <p:nvPr/>
        </p:nvSpPr>
        <p:spPr>
          <a:xfrm>
            <a:off x="241646" y="205009"/>
            <a:ext cx="11950354" cy="2434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2. </a:t>
            </a:r>
            <a:r>
              <a:rPr lang="ko-KR" altLang="en-US" sz="1400" dirty="0" err="1">
                <a:solidFill>
                  <a:schemeClr val="tx1"/>
                </a:solidFill>
              </a:rPr>
              <a:t>매핑된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z(</a:t>
            </a:r>
            <a:r>
              <a:rPr lang="ko-KR" altLang="en-US" sz="1400" dirty="0">
                <a:solidFill>
                  <a:schemeClr val="tx1"/>
                </a:solidFill>
              </a:rPr>
              <a:t>측정값</a:t>
            </a:r>
            <a:r>
              <a:rPr lang="en-US" altLang="ko-KR" sz="1400" dirty="0">
                <a:solidFill>
                  <a:schemeClr val="tx1"/>
                </a:solidFill>
              </a:rPr>
              <a:t>), x(</a:t>
            </a:r>
            <a:r>
              <a:rPr lang="ko-KR" altLang="en-US" sz="1400" dirty="0" err="1">
                <a:solidFill>
                  <a:schemeClr val="tx1"/>
                </a:solidFill>
              </a:rPr>
              <a:t>상태값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사이의 </a:t>
            </a:r>
            <a:r>
              <a:rPr lang="en-US" altLang="ko-KR" sz="1400" dirty="0" err="1">
                <a:solidFill>
                  <a:srgbClr val="FF0000"/>
                </a:solidFill>
              </a:rPr>
              <a:t>Mahalanobis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거리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ighlight>
                  <a:srgbClr val="C0C0C0"/>
                </a:highlight>
              </a:rPr>
              <a:t>virtual bool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C0C0C0"/>
                </a:highlight>
              </a:rPr>
              <a:t>checkMahalanobisThreshold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C0C0C0"/>
                </a:highlight>
              </a:rPr>
              <a:t>(const Eigen::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C0C0C0"/>
                </a:highlight>
              </a:rPr>
              <a:t>VectorXd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C0C0C0"/>
                </a:highlight>
              </a:rPr>
              <a:t> &amp;innovation, const Eigen::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C0C0C0"/>
                </a:highlight>
              </a:rPr>
              <a:t>MatrixXd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C0C0C0"/>
                </a:highlight>
              </a:rPr>
              <a:t> &amp;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C0C0C0"/>
                </a:highlight>
              </a:rPr>
              <a:t>invCovariance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C0C0C0"/>
                </a:highlight>
              </a:rPr>
              <a:t>, const double </a:t>
            </a:r>
            <a:r>
              <a:rPr lang="en-US" altLang="ko-KR" sz="1400" b="1" dirty="0" err="1">
                <a:solidFill>
                  <a:schemeClr val="tx1"/>
                </a:solidFill>
                <a:highlight>
                  <a:srgbClr val="C0C0C0"/>
                </a:highlight>
              </a:rPr>
              <a:t>nsigmas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C0C0C0"/>
                </a:highlight>
              </a:rPr>
              <a:t>);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만약</a:t>
            </a:r>
            <a:r>
              <a:rPr lang="en-US" altLang="ko-KR" sz="1400" dirty="0">
                <a:solidFill>
                  <a:schemeClr val="tx1"/>
                </a:solidFill>
              </a:rPr>
              <a:t>, innovation</a:t>
            </a:r>
            <a:r>
              <a:rPr lang="ko-KR" altLang="en-US" sz="1400" dirty="0">
                <a:solidFill>
                  <a:schemeClr val="tx1"/>
                </a:solidFill>
              </a:rPr>
              <a:t>이 공분산의 </a:t>
            </a:r>
            <a:r>
              <a:rPr lang="en-US" altLang="ko-KR" sz="1400" dirty="0" err="1">
                <a:solidFill>
                  <a:schemeClr val="tx1"/>
                </a:solidFill>
              </a:rPr>
              <a:t>Nsigma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내에 있는지 여부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z-Hx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(HPH' + R)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ko-KR" altLang="en-US" sz="1400" dirty="0" err="1">
                <a:solidFill>
                  <a:srgbClr val="FF0000"/>
                </a:solidFill>
              </a:rPr>
              <a:t>마할라노비스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임계값</a:t>
            </a:r>
            <a:r>
              <a:rPr lang="ko-KR" altLang="en-US" sz="1400" dirty="0">
                <a:solidFill>
                  <a:srgbClr val="FF0000"/>
                </a:solidFill>
              </a:rPr>
              <a:t> 내에 있는지 확인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3. z(</a:t>
            </a:r>
            <a:r>
              <a:rPr lang="ko-KR" altLang="en-US" sz="1400" dirty="0">
                <a:solidFill>
                  <a:schemeClr val="tx1"/>
                </a:solidFill>
              </a:rPr>
              <a:t>측정값</a:t>
            </a:r>
            <a:r>
              <a:rPr lang="en-US" altLang="ko-KR" sz="1400" dirty="0">
                <a:solidFill>
                  <a:schemeClr val="tx1"/>
                </a:solidFill>
              </a:rPr>
              <a:t>), x(</a:t>
            </a:r>
            <a:r>
              <a:rPr lang="ko-KR" altLang="en-US" sz="1400" dirty="0" err="1">
                <a:solidFill>
                  <a:schemeClr val="tx1"/>
                </a:solidFill>
              </a:rPr>
              <a:t>상태값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사이의 게인 적용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pl-PL" altLang="ko-KR" sz="1400" dirty="0">
                <a:solidFill>
                  <a:srgbClr val="FF0000"/>
                </a:solidFill>
              </a:rPr>
              <a:t>x = x + K(z - Hx)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4. </a:t>
            </a:r>
            <a:r>
              <a:rPr lang="ko-KR" altLang="en-US" sz="1400" dirty="0">
                <a:solidFill>
                  <a:schemeClr val="tx1"/>
                </a:solidFill>
              </a:rPr>
              <a:t>추정 오차 공분산 업데이트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rgbClr val="FF0000"/>
                </a:solidFill>
              </a:rPr>
              <a:t>(I - KH)P(I - KH)' + KRK’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FB_DEBUG msg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: k,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z-Hx, </a:t>
            </a:r>
            <a:r>
              <a:rPr lang="ko-KR" altLang="en-US" sz="1400" dirty="0">
                <a:solidFill>
                  <a:schemeClr val="tx1"/>
                </a:solidFill>
              </a:rPr>
              <a:t>업데이트된 </a:t>
            </a:r>
            <a:r>
              <a:rPr lang="en-US" altLang="ko-KR" sz="1400" dirty="0">
                <a:solidFill>
                  <a:schemeClr val="tx1"/>
                </a:solidFill>
              </a:rPr>
              <a:t>full state, </a:t>
            </a:r>
            <a:r>
              <a:rPr lang="ko-KR" altLang="en-US" sz="1400" dirty="0">
                <a:solidFill>
                  <a:schemeClr val="tx1"/>
                </a:solidFill>
              </a:rPr>
              <a:t>업데이트된 </a:t>
            </a:r>
            <a:r>
              <a:rPr lang="en-US" altLang="ko-KR" sz="1400" dirty="0">
                <a:solidFill>
                  <a:schemeClr val="tx1"/>
                </a:solidFill>
              </a:rPr>
              <a:t>full state</a:t>
            </a:r>
            <a:r>
              <a:rPr lang="ko-KR" altLang="en-US" sz="1400" dirty="0">
                <a:solidFill>
                  <a:schemeClr val="tx1"/>
                </a:solidFill>
              </a:rPr>
              <a:t>의 공분산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C73124-B6F0-45D0-B8F2-07F9AAC43009}"/>
              </a:ext>
            </a:extLst>
          </p:cNvPr>
          <p:cNvGrpSpPr/>
          <p:nvPr/>
        </p:nvGrpSpPr>
        <p:grpSpPr>
          <a:xfrm>
            <a:off x="5399314" y="142770"/>
            <a:ext cx="6210298" cy="520700"/>
            <a:chOff x="5399314" y="201385"/>
            <a:chExt cx="6210298" cy="5207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682E5A9-5D3C-4D47-93C0-08EEBCBF5A14}"/>
                </a:ext>
              </a:extLst>
            </p:cNvPr>
            <p:cNvSpPr/>
            <p:nvPr/>
          </p:nvSpPr>
          <p:spPr>
            <a:xfrm>
              <a:off x="5920012" y="201385"/>
              <a:ext cx="5689600" cy="5207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</a:rPr>
                <a:t>거리 측정 방법</a:t>
              </a:r>
              <a:r>
                <a:rPr lang="en-US" altLang="ko-KR" sz="1400" dirty="0">
                  <a:solidFill>
                    <a:srgbClr val="0070C0"/>
                  </a:solidFill>
                </a:rPr>
                <a:t>, </a:t>
              </a:r>
              <a:r>
                <a:rPr lang="ko-KR" altLang="en-US" sz="1400" dirty="0">
                  <a:solidFill>
                    <a:srgbClr val="0070C0"/>
                  </a:solidFill>
                </a:rPr>
                <a:t>공분산의 크기에 따라 가중치를 고려해서 거리 계산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4941C18-11A8-4C29-9567-B236E8380D63}"/>
                </a:ext>
              </a:extLst>
            </p:cNvPr>
            <p:cNvCxnSpPr/>
            <p:nvPr/>
          </p:nvCxnSpPr>
          <p:spPr>
            <a:xfrm>
              <a:off x="5399314" y="478971"/>
              <a:ext cx="50670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6336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1F4712-641E-467C-99B5-543311CD970F}"/>
              </a:ext>
            </a:extLst>
          </p:cNvPr>
          <p:cNvGrpSpPr/>
          <p:nvPr/>
        </p:nvGrpSpPr>
        <p:grpSpPr>
          <a:xfrm>
            <a:off x="1047071" y="1457327"/>
            <a:ext cx="9651543" cy="5368012"/>
            <a:chOff x="753156" y="673554"/>
            <a:chExt cx="9651543" cy="5368012"/>
          </a:xfrm>
        </p:grpSpPr>
        <p:pic>
          <p:nvPicPr>
            <p:cNvPr id="2050" name="Picture 2" descr="https://user-images.githubusercontent.com/108650199/187126956-b3e0be44-8f7c-4994-91f0-21a7647b7468.png">
              <a:extLst>
                <a:ext uri="{FF2B5EF4-FFF2-40B4-BE49-F238E27FC236}">
                  <a16:creationId xmlns:a16="http://schemas.microsoft.com/office/drawing/2014/main" id="{B04A8545-BBC6-48CB-A5A8-C1EAE57C08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94"/>
            <a:stretch/>
          </p:blipFill>
          <p:spPr bwMode="auto">
            <a:xfrm>
              <a:off x="753156" y="673554"/>
              <a:ext cx="5591175" cy="5368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A14050D-388E-4493-AEF6-15D462C39E8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243944"/>
              <a:ext cx="2588760" cy="7184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C9E836D-5C8E-41DF-A4BB-6A5A2A4A99CA}"/>
                </a:ext>
              </a:extLst>
            </p:cNvPr>
            <p:cNvCxnSpPr/>
            <p:nvPr/>
          </p:nvCxnSpPr>
          <p:spPr>
            <a:xfrm>
              <a:off x="6344331" y="4169228"/>
              <a:ext cx="234042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4969618-9478-460A-B7F5-09275A879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4486" y="4376057"/>
              <a:ext cx="2730274" cy="8055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052EBD4-14E6-43C4-9632-AD085ED7BCF2}"/>
                </a:ext>
              </a:extLst>
            </p:cNvPr>
            <p:cNvSpPr/>
            <p:nvPr/>
          </p:nvSpPr>
          <p:spPr>
            <a:xfrm>
              <a:off x="2024743" y="2928258"/>
              <a:ext cx="3233057" cy="55517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7F9E9F0-A1C7-47E8-80C3-F69939122108}"/>
                </a:ext>
              </a:extLst>
            </p:cNvPr>
            <p:cNvSpPr/>
            <p:nvPr/>
          </p:nvSpPr>
          <p:spPr>
            <a:xfrm>
              <a:off x="2035628" y="3918857"/>
              <a:ext cx="3233057" cy="55517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8080E45-42A6-4AED-BC15-C7D544351221}"/>
                </a:ext>
              </a:extLst>
            </p:cNvPr>
            <p:cNvSpPr/>
            <p:nvPr/>
          </p:nvSpPr>
          <p:spPr>
            <a:xfrm>
              <a:off x="2024743" y="4893128"/>
              <a:ext cx="3233057" cy="55517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632ED2-80FE-4B62-8C98-05128DD59CCE}"/>
                </a:ext>
              </a:extLst>
            </p:cNvPr>
            <p:cNvSpPr/>
            <p:nvPr/>
          </p:nvSpPr>
          <p:spPr>
            <a:xfrm>
              <a:off x="4571999" y="2999014"/>
              <a:ext cx="685801" cy="413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C17AAE-E252-4989-AEBA-E60373144F8D}"/>
                </a:ext>
              </a:extLst>
            </p:cNvPr>
            <p:cNvSpPr/>
            <p:nvPr/>
          </p:nvSpPr>
          <p:spPr>
            <a:xfrm>
              <a:off x="4571998" y="3989613"/>
              <a:ext cx="685801" cy="413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76AFFB-8655-42BF-8D09-67CE8D7769D8}"/>
                </a:ext>
              </a:extLst>
            </p:cNvPr>
            <p:cNvSpPr/>
            <p:nvPr/>
          </p:nvSpPr>
          <p:spPr>
            <a:xfrm>
              <a:off x="4550226" y="4980214"/>
              <a:ext cx="685801" cy="413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F32694-FA95-44EE-988A-C31E2DE3768D}"/>
                </a:ext>
              </a:extLst>
            </p:cNvPr>
            <p:cNvSpPr/>
            <p:nvPr/>
          </p:nvSpPr>
          <p:spPr>
            <a:xfrm>
              <a:off x="8841241" y="3946069"/>
              <a:ext cx="1563458" cy="4844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err="1">
                  <a:solidFill>
                    <a:schemeClr val="accent1">
                      <a:lumMod val="50000"/>
                    </a:schemeClr>
                  </a:solidFill>
                </a:rPr>
                <a:t>Corret</a:t>
              </a:r>
              <a:endParaRPr lang="ko-KR" alt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ECB352-E566-47C2-AE80-D316D1B9A7E9}"/>
              </a:ext>
            </a:extLst>
          </p:cNvPr>
          <p:cNvSpPr/>
          <p:nvPr/>
        </p:nvSpPr>
        <p:spPr>
          <a:xfrm>
            <a:off x="263418" y="69984"/>
            <a:ext cx="11708708" cy="1342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오차 공분산 계산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(I - KH)P(I - KH)' + KRK’ vs P-KHP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오차 공분산을 계산한다는 것에서는 같은 역할을 하며</a:t>
            </a:r>
            <a:r>
              <a:rPr lang="en-US" altLang="ko-KR" sz="1400" dirty="0">
                <a:solidFill>
                  <a:schemeClr val="tx1"/>
                </a:solidFill>
              </a:rPr>
              <a:t>, robot localization</a:t>
            </a:r>
            <a:r>
              <a:rPr lang="ko-KR" altLang="en-US" sz="1400" dirty="0">
                <a:solidFill>
                  <a:schemeClr val="tx1"/>
                </a:solidFill>
              </a:rPr>
              <a:t>에서 쓴 오차 공분산 </a:t>
            </a:r>
            <a:r>
              <a:rPr lang="ko-KR" altLang="en-US" sz="1400" dirty="0">
                <a:solidFill>
                  <a:srgbClr val="FF0000"/>
                </a:solidFill>
              </a:rPr>
              <a:t>계산이 수치적으로 더 안정적</a:t>
            </a:r>
            <a:r>
              <a:rPr lang="ko-KR" altLang="en-US" sz="1400" dirty="0">
                <a:solidFill>
                  <a:schemeClr val="tx1"/>
                </a:solidFill>
              </a:rPr>
              <a:t>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098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65EF746-DEDE-49DE-A6F4-F50187479618}"/>
              </a:ext>
            </a:extLst>
          </p:cNvPr>
          <p:cNvSpPr/>
          <p:nvPr/>
        </p:nvSpPr>
        <p:spPr>
          <a:xfrm>
            <a:off x="-755831" y="221168"/>
            <a:ext cx="3860800" cy="876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highlight>
                  <a:srgbClr val="FFFF00"/>
                </a:highlight>
              </a:rPr>
              <a:t>Predict</a:t>
            </a:r>
            <a:endParaRPr lang="ko-KR" altLang="en-US" sz="2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20AC4C-B0B6-4A82-8394-56E9344E1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24814" r="58000" b="19556"/>
          <a:stretch/>
        </p:blipFill>
        <p:spPr>
          <a:xfrm>
            <a:off x="446717" y="1214495"/>
            <a:ext cx="5989320" cy="52979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DCF9A5-2DB5-44FD-B6FF-6FBCC8D87E16}"/>
              </a:ext>
            </a:extLst>
          </p:cNvPr>
          <p:cNvSpPr/>
          <p:nvPr/>
        </p:nvSpPr>
        <p:spPr>
          <a:xfrm>
            <a:off x="6644606" y="1571601"/>
            <a:ext cx="5547394" cy="4295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EKF class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rgbClr val="FF0000"/>
                </a:solidFill>
              </a:rPr>
              <a:t>void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predict </a:t>
            </a:r>
            <a:r>
              <a:rPr lang="ko-KR" altLang="en-US" sz="1400" dirty="0">
                <a:solidFill>
                  <a:schemeClr val="tx1"/>
                </a:solidFill>
              </a:rPr>
              <a:t>함수 선언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referenceTime</a:t>
            </a:r>
            <a:r>
              <a:rPr lang="en-US" altLang="ko-KR" sz="1400" dirty="0">
                <a:solidFill>
                  <a:schemeClr val="tx1"/>
                </a:solidFill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</a:rPr>
              <a:t>업데이트 시간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예측 단계에서 사용된 측정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delta : </a:t>
            </a:r>
            <a:r>
              <a:rPr lang="ko-KR" altLang="en-US" sz="1400" dirty="0">
                <a:solidFill>
                  <a:schemeClr val="tx1"/>
                </a:solidFill>
              </a:rPr>
              <a:t>예측을 수행하는 데 걸리는 시간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FB_DEBUG : </a:t>
            </a:r>
            <a:r>
              <a:rPr lang="en-US" altLang="ko-KR" sz="1400" dirty="0" err="1">
                <a:solidFill>
                  <a:schemeClr val="tx1"/>
                </a:solidFill>
              </a:rPr>
              <a:t>getdebug</a:t>
            </a:r>
            <a:r>
              <a:rPr lang="ko-KR" altLang="en-US" sz="1400" dirty="0">
                <a:solidFill>
                  <a:schemeClr val="tx1"/>
                </a:solidFill>
              </a:rPr>
              <a:t>면 </a:t>
            </a:r>
            <a:r>
              <a:rPr lang="en-US" altLang="ko-KR" sz="1400" dirty="0">
                <a:solidFill>
                  <a:schemeClr val="tx1"/>
                </a:solidFill>
              </a:rPr>
              <a:t>FB_DEBUG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msg </a:t>
            </a:r>
            <a:r>
              <a:rPr lang="ko-KR" altLang="en-US" sz="1400" dirty="0">
                <a:solidFill>
                  <a:schemeClr val="tx1"/>
                </a:solidFill>
              </a:rPr>
              <a:t>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R, P, Y, </a:t>
            </a:r>
            <a:r>
              <a:rPr lang="en-US" altLang="ko-KR" sz="1400" dirty="0" err="1">
                <a:solidFill>
                  <a:schemeClr val="tx1"/>
                </a:solidFill>
              </a:rPr>
              <a:t>xV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yV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zV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pV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yV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xA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yA</a:t>
            </a:r>
            <a:r>
              <a:rPr lang="en-US" altLang="ko-KR" sz="1400" dirty="0">
                <a:solidFill>
                  <a:schemeClr val="tx1"/>
                </a:solidFill>
              </a:rPr>
              <a:t>,, </a:t>
            </a:r>
            <a:r>
              <a:rPr lang="en-US" altLang="ko-KR" sz="1400" dirty="0" err="1">
                <a:solidFill>
                  <a:schemeClr val="tx1"/>
                </a:solidFill>
              </a:rPr>
              <a:t>zA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삼각함수 </a:t>
            </a:r>
            <a:r>
              <a:rPr lang="en-US" altLang="ko-KR" sz="1400" dirty="0">
                <a:solidFill>
                  <a:schemeClr val="tx1"/>
                </a:solidFill>
              </a:rPr>
              <a:t>R, P, Y </a:t>
            </a:r>
            <a:r>
              <a:rPr lang="ko-KR" altLang="en-US" sz="1400" dirty="0">
                <a:solidFill>
                  <a:schemeClr val="tx1"/>
                </a:solidFill>
              </a:rPr>
              <a:t>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Preparecontrol</a:t>
            </a:r>
            <a:r>
              <a:rPr lang="en-US" altLang="ko-KR" sz="1400" dirty="0">
                <a:solidFill>
                  <a:schemeClr val="tx1"/>
                </a:solidFill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</a:rPr>
              <a:t>제어 </a:t>
            </a:r>
            <a:r>
              <a:rPr lang="ko-KR" altLang="en-US" sz="1400" dirty="0" err="1">
                <a:solidFill>
                  <a:schemeClr val="tx1"/>
                </a:solidFill>
              </a:rPr>
              <a:t>텀을</a:t>
            </a:r>
            <a:r>
              <a:rPr lang="ko-KR" altLang="en-US" sz="1400" dirty="0">
                <a:solidFill>
                  <a:schemeClr val="tx1"/>
                </a:solidFill>
              </a:rPr>
              <a:t> 예측 단계에 적용할 </a:t>
            </a:r>
            <a:r>
              <a:rPr lang="ko-KR" altLang="en-US" sz="1400" dirty="0">
                <a:solidFill>
                  <a:srgbClr val="FF0000"/>
                </a:solidFill>
              </a:rPr>
              <a:t>가속도</a:t>
            </a:r>
            <a:r>
              <a:rPr lang="ko-KR" altLang="en-US" sz="1400" dirty="0">
                <a:solidFill>
                  <a:schemeClr val="tx1"/>
                </a:solidFill>
              </a:rPr>
              <a:t>로 변환</a:t>
            </a:r>
          </a:p>
        </p:txBody>
      </p:sp>
    </p:spTree>
    <p:extLst>
      <p:ext uri="{BB962C8B-B14F-4D97-AF65-F5344CB8AC3E}">
        <p14:creationId xmlns:p14="http://schemas.microsoft.com/office/powerpoint/2010/main" val="3176812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CA2ECD-6CAF-49E4-948B-D08A7233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34" y="5327895"/>
            <a:ext cx="6362700" cy="103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D44783-1F9E-443C-A024-D367A1B15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1" r="7568" b="11346"/>
          <a:stretch/>
        </p:blipFill>
        <p:spPr>
          <a:xfrm>
            <a:off x="124180" y="4971486"/>
            <a:ext cx="2133600" cy="18774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1DD28F-E725-47B4-B3F5-4698DF43B4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20889" r="46000" b="27111"/>
          <a:stretch/>
        </p:blipFill>
        <p:spPr>
          <a:xfrm>
            <a:off x="0" y="0"/>
            <a:ext cx="8620517" cy="49684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280FC0-B7ED-477D-AB7C-77AC93111421}"/>
              </a:ext>
            </a:extLst>
          </p:cNvPr>
          <p:cNvSpPr/>
          <p:nvPr/>
        </p:nvSpPr>
        <p:spPr>
          <a:xfrm>
            <a:off x="8649277" y="163689"/>
            <a:ext cx="3542723" cy="64036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차원 공간에서 자세를 표현하기 위해 나타내는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개의 각도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 err="1">
                <a:solidFill>
                  <a:srgbClr val="FF0000"/>
                </a:solidFill>
              </a:rPr>
              <a:t>오일러각</a:t>
            </a:r>
            <a:endParaRPr lang="ko-KR" altLang="en-US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Pose ? </a:t>
            </a:r>
            <a:r>
              <a:rPr lang="ko-KR" altLang="en-US" sz="1400" dirty="0">
                <a:solidFill>
                  <a:schemeClr val="tx1"/>
                </a:solidFill>
              </a:rPr>
              <a:t>위치를 설명하는 </a:t>
            </a:r>
            <a:r>
              <a:rPr lang="en-US" altLang="ko-KR" sz="1400" dirty="0" err="1">
                <a:solidFill>
                  <a:schemeClr val="tx1"/>
                </a:solidFill>
              </a:rPr>
              <a:t>x,y,z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세 개의 직교 좌표 외에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개의 각도 </a:t>
            </a:r>
            <a:r>
              <a:rPr lang="en-US" altLang="ko-KR" sz="1400" dirty="0">
                <a:solidFill>
                  <a:schemeClr val="tx1"/>
                </a:solidFill>
              </a:rPr>
              <a:t>Rx, Ry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 err="1">
                <a:solidFill>
                  <a:schemeClr val="tx1"/>
                </a:solidFill>
              </a:rPr>
              <a:t>Rz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의 방향을 설명함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Rx, Ry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 err="1">
                <a:solidFill>
                  <a:schemeClr val="tx1"/>
                </a:solidFill>
              </a:rPr>
              <a:t>Rz</a:t>
            </a:r>
            <a:r>
              <a:rPr lang="ko-KR" altLang="en-US" sz="1400" dirty="0">
                <a:solidFill>
                  <a:schemeClr val="tx1"/>
                </a:solidFill>
              </a:rPr>
              <a:t> 는</a:t>
            </a:r>
            <a:r>
              <a:rPr lang="en-US" altLang="ko-KR" sz="1400" dirty="0">
                <a:solidFill>
                  <a:schemeClr val="tx1"/>
                </a:solidFill>
              </a:rPr>
              <a:t> (1, 0, 0), (0, 1, 0)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</a:rPr>
              <a:t>(0, 0, 1)</a:t>
            </a:r>
            <a:r>
              <a:rPr lang="ko-KR" altLang="en-US" sz="1400" dirty="0">
                <a:solidFill>
                  <a:schemeClr val="tx1"/>
                </a:solidFill>
              </a:rPr>
              <a:t>에 대한 회전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rgbClr val="FF0000"/>
                </a:solidFill>
              </a:rPr>
              <a:t>회전 행렬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회전 변환 행렬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좌표계에서 회전 변환을 할 때 사용하는 행렬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R = Roll, Pitch, Yaw </a:t>
            </a:r>
            <a:r>
              <a:rPr lang="ko-KR" altLang="en-US" sz="1400" dirty="0">
                <a:solidFill>
                  <a:srgbClr val="FF0000"/>
                </a:solidFill>
              </a:rPr>
              <a:t>순서로 회전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식에 </a:t>
            </a:r>
            <a:r>
              <a:rPr lang="en-US" altLang="ko-KR" sz="1400" dirty="0">
                <a:solidFill>
                  <a:schemeClr val="tx1"/>
                </a:solidFill>
              </a:rPr>
              <a:t>sin, cos</a:t>
            </a:r>
            <a:r>
              <a:rPr lang="ko-KR" altLang="en-US" sz="1400" dirty="0">
                <a:solidFill>
                  <a:schemeClr val="tx1"/>
                </a:solidFill>
              </a:rPr>
              <a:t>이 들어가므로 비선형임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따라서 </a:t>
            </a:r>
            <a:r>
              <a:rPr lang="ko-KR" altLang="en-US" sz="1400" dirty="0" err="1">
                <a:solidFill>
                  <a:schemeClr val="tx1"/>
                </a:solidFill>
              </a:rPr>
              <a:t>테일러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차를 통해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편미분을</a:t>
            </a:r>
            <a:r>
              <a:rPr lang="ko-KR" altLang="en-US" sz="1400" dirty="0">
                <a:solidFill>
                  <a:schemeClr val="tx1"/>
                </a:solidFill>
              </a:rPr>
              <a:t> 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거기서 나온 행렬을 </a:t>
            </a:r>
            <a:r>
              <a:rPr lang="ko-KR" altLang="en-US" sz="1400" dirty="0" err="1">
                <a:solidFill>
                  <a:schemeClr val="tx1"/>
                </a:solidFill>
              </a:rPr>
              <a:t>자코비안으로</a:t>
            </a:r>
            <a:r>
              <a:rPr lang="ko-KR" altLang="en-US" sz="1400" dirty="0">
                <a:solidFill>
                  <a:schemeClr val="tx1"/>
                </a:solidFill>
              </a:rPr>
              <a:t> 정의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C30725-2D4C-4351-8BD0-3C8DDC04332A}"/>
              </a:ext>
            </a:extLst>
          </p:cNvPr>
          <p:cNvSpPr/>
          <p:nvPr/>
        </p:nvSpPr>
        <p:spPr>
          <a:xfrm>
            <a:off x="136880" y="214489"/>
            <a:ext cx="6289320" cy="49671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5906AE-8949-4491-A78D-BD9A46F52635}"/>
              </a:ext>
            </a:extLst>
          </p:cNvPr>
          <p:cNvSpPr/>
          <p:nvPr/>
        </p:nvSpPr>
        <p:spPr>
          <a:xfrm>
            <a:off x="124180" y="1243189"/>
            <a:ext cx="6289320" cy="49671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289A4C-4E98-490D-939E-DB8D52B85C6A}"/>
              </a:ext>
            </a:extLst>
          </p:cNvPr>
          <p:cNvSpPr/>
          <p:nvPr/>
        </p:nvSpPr>
        <p:spPr>
          <a:xfrm>
            <a:off x="136880" y="2259189"/>
            <a:ext cx="6289320" cy="49671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32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620E9D-DF10-4AB9-AF16-03891D4E22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6" t="13778" r="53327" b="20370"/>
          <a:stretch/>
        </p:blipFill>
        <p:spPr>
          <a:xfrm>
            <a:off x="142875" y="118666"/>
            <a:ext cx="5953125" cy="5414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5D228B-262C-4A42-B99F-3CF557838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20185" r="54792" b="46543"/>
          <a:stretch/>
        </p:blipFill>
        <p:spPr>
          <a:xfrm>
            <a:off x="6330315" y="118666"/>
            <a:ext cx="5953125" cy="28855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08391C-0ADB-4B5D-8DFB-3217E2CD2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61" y="3124531"/>
            <a:ext cx="6013639" cy="19704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0C73951-D18E-46DB-B44F-C14494F412A9}"/>
              </a:ext>
            </a:extLst>
          </p:cNvPr>
          <p:cNvSpPr/>
          <p:nvPr/>
        </p:nvSpPr>
        <p:spPr>
          <a:xfrm>
            <a:off x="6178361" y="5177169"/>
            <a:ext cx="5953124" cy="1524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Sin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</a:rPr>
              <a:t>Cos</a:t>
            </a:r>
            <a:r>
              <a:rPr lang="ko-KR" altLang="en-US" sz="1400" dirty="0">
                <a:solidFill>
                  <a:schemeClr val="tx1"/>
                </a:solidFill>
              </a:rPr>
              <a:t>은 비선형이므로 </a:t>
            </a:r>
            <a:r>
              <a:rPr lang="ko-KR" altLang="en-US" sz="1400" dirty="0" err="1">
                <a:solidFill>
                  <a:schemeClr val="tx1"/>
                </a:solidFill>
              </a:rPr>
              <a:t>테일러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차를 통해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편미분을</a:t>
            </a:r>
            <a:r>
              <a:rPr lang="ko-KR" altLang="en-US" sz="1400" dirty="0">
                <a:solidFill>
                  <a:schemeClr val="tx1"/>
                </a:solidFill>
              </a:rPr>
              <a:t> 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거기서 나온 행렬을 </a:t>
            </a:r>
            <a:r>
              <a:rPr lang="ko-KR" altLang="en-US" sz="1400" dirty="0" err="1">
                <a:solidFill>
                  <a:schemeClr val="tx1"/>
                </a:solidFill>
              </a:rPr>
              <a:t>자코비안으로</a:t>
            </a:r>
            <a:r>
              <a:rPr lang="ko-KR" altLang="en-US" sz="1400" dirty="0">
                <a:solidFill>
                  <a:schemeClr val="tx1"/>
                </a:solidFill>
              </a:rPr>
              <a:t> 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편미분하여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자코비안을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 준비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891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821CC4-C822-4E18-A672-83A60DE49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 t="53391" r="55888" b="6166"/>
          <a:stretch/>
        </p:blipFill>
        <p:spPr>
          <a:xfrm>
            <a:off x="2236783" y="1803400"/>
            <a:ext cx="7718433" cy="47409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F5D6C0-6CDB-4780-A318-2E366D58E4D5}"/>
              </a:ext>
            </a:extLst>
          </p:cNvPr>
          <p:cNvSpPr/>
          <p:nvPr/>
        </p:nvSpPr>
        <p:spPr>
          <a:xfrm>
            <a:off x="241645" y="313690"/>
            <a:ext cx="11708708" cy="109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자코비안</a:t>
            </a:r>
            <a:r>
              <a:rPr lang="ko-KR" altLang="en-US" sz="1400" dirty="0">
                <a:solidFill>
                  <a:schemeClr val="tx1"/>
                </a:solidFill>
              </a:rPr>
              <a:t> 함수 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FB_DEBUG msg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전달함수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전달함수 </a:t>
            </a:r>
            <a:r>
              <a:rPr lang="ko-KR" altLang="en-US" sz="1400" dirty="0" err="1">
                <a:solidFill>
                  <a:schemeClr val="tx1"/>
                </a:solidFill>
              </a:rPr>
              <a:t>자코비안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프로세스 노이즈 공분산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현재 상태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59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B87A43-FD45-41DD-B819-C54BBA9BB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t="29260" r="51531" b="7778"/>
          <a:stretch/>
        </p:blipFill>
        <p:spPr>
          <a:xfrm>
            <a:off x="217169" y="318135"/>
            <a:ext cx="7707625" cy="62217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762586-05F4-467B-AC58-44007F5CE0BD}"/>
              </a:ext>
            </a:extLst>
          </p:cNvPr>
          <p:cNvSpPr/>
          <p:nvPr/>
        </p:nvSpPr>
        <p:spPr>
          <a:xfrm>
            <a:off x="8016822" y="215900"/>
            <a:ext cx="4175178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실제로 가속도인 제어 </a:t>
            </a:r>
            <a:r>
              <a:rPr lang="ko-KR" altLang="en-US" sz="1400" dirty="0" err="1">
                <a:solidFill>
                  <a:schemeClr val="tx1"/>
                </a:solidFill>
              </a:rPr>
              <a:t>텀을</a:t>
            </a:r>
            <a:r>
              <a:rPr lang="ko-KR" altLang="en-US" sz="1400" dirty="0">
                <a:solidFill>
                  <a:schemeClr val="tx1"/>
                </a:solidFill>
              </a:rPr>
              <a:t> 적용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여기서 </a:t>
            </a:r>
            <a:r>
              <a:rPr lang="en-US" altLang="ko-KR" sz="1400" dirty="0" err="1">
                <a:solidFill>
                  <a:schemeClr val="tx1"/>
                </a:solidFill>
              </a:rPr>
              <a:t>controlAcceleration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은 측정을 처리하고 유효한 컨트롤을 가질 때 마다 업데이트 되는 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controlUpdateVector</a:t>
            </a:r>
            <a:r>
              <a:rPr lang="en-US" altLang="ko-KR" sz="1400" dirty="0">
                <a:solidFill>
                  <a:schemeClr val="tx1"/>
                </a:solidFill>
              </a:rPr>
              <a:t>_</a:t>
            </a:r>
            <a:r>
              <a:rPr lang="ko-KR" altLang="en-US" sz="1400" dirty="0">
                <a:solidFill>
                  <a:schemeClr val="tx1"/>
                </a:solidFill>
              </a:rPr>
              <a:t>는 사용 중인 제어 변수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ControlMemberVx</a:t>
            </a:r>
            <a:r>
              <a:rPr lang="ko-KR" altLang="en-US" sz="1400" dirty="0">
                <a:solidFill>
                  <a:schemeClr val="tx1"/>
                </a:solidFill>
              </a:rPr>
              <a:t>가 사용 중이라면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150" dirty="0" err="1">
                <a:solidFill>
                  <a:schemeClr val="tx1"/>
                </a:solidFill>
              </a:rPr>
              <a:t>StateMemberAx</a:t>
            </a:r>
            <a:r>
              <a:rPr lang="en-US" altLang="ko-KR" sz="1150" dirty="0">
                <a:solidFill>
                  <a:schemeClr val="tx1"/>
                </a:solidFill>
              </a:rPr>
              <a:t> = </a:t>
            </a:r>
            <a:r>
              <a:rPr lang="en-US" altLang="ko-KR" sz="1150" dirty="0" err="1">
                <a:solidFill>
                  <a:schemeClr val="tx1"/>
                </a:solidFill>
              </a:rPr>
              <a:t>controlAcceleration</a:t>
            </a:r>
            <a:r>
              <a:rPr lang="en-US" altLang="ko-KR" sz="1150" dirty="0">
                <a:solidFill>
                  <a:schemeClr val="tx1"/>
                </a:solidFill>
              </a:rPr>
              <a:t>_(</a:t>
            </a:r>
            <a:r>
              <a:rPr lang="en-US" altLang="ko-KR" sz="1150" dirty="0" err="1">
                <a:solidFill>
                  <a:schemeClr val="tx1"/>
                </a:solidFill>
              </a:rPr>
              <a:t>ControlMemberVx</a:t>
            </a:r>
            <a:r>
              <a:rPr lang="en-US" altLang="ko-KR" sz="115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사용 </a:t>
            </a:r>
            <a:r>
              <a:rPr lang="en-US" altLang="ko-KR" sz="1400" dirty="0">
                <a:solidFill>
                  <a:schemeClr val="tx1"/>
                </a:solidFill>
              </a:rPr>
              <a:t>X, </a:t>
            </a:r>
            <a:r>
              <a:rPr lang="en-US" altLang="ko-KR" sz="1400" dirty="0" err="1">
                <a:solidFill>
                  <a:schemeClr val="tx1"/>
                </a:solidFill>
              </a:rPr>
              <a:t>StateMemberAx</a:t>
            </a:r>
            <a:r>
              <a:rPr lang="en-US" altLang="ko-KR" sz="1400" dirty="0">
                <a:solidFill>
                  <a:schemeClr val="tx1"/>
                </a:solidFill>
              </a:rPr>
              <a:t> = state_(</a:t>
            </a:r>
            <a:r>
              <a:rPr lang="en-US" altLang="ko-KR" sz="1400" dirty="0" err="1">
                <a:solidFill>
                  <a:schemeClr val="tx1"/>
                </a:solidFill>
              </a:rPr>
              <a:t>StateMemberAx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2. </a:t>
            </a:r>
            <a:r>
              <a:rPr lang="ko-KR" altLang="en-US" sz="1400" dirty="0" err="1">
                <a:solidFill>
                  <a:schemeClr val="tx1"/>
                </a:solidFill>
              </a:rPr>
              <a:t>추정값</a:t>
            </a:r>
            <a:r>
              <a:rPr lang="ko-KR" altLang="en-US" sz="1400" dirty="0">
                <a:solidFill>
                  <a:schemeClr val="tx1"/>
                </a:solidFill>
              </a:rPr>
              <a:t> 예측</a:t>
            </a:r>
            <a:r>
              <a:rPr lang="en-US" altLang="ko-KR" sz="1400" dirty="0">
                <a:solidFill>
                  <a:schemeClr val="tx1"/>
                </a:solidFill>
              </a:rPr>
              <a:t> : x = Ax + Bu (really, x = f(x, u))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3. </a:t>
            </a:r>
            <a:r>
              <a:rPr lang="ko-KR" altLang="en-US" sz="1400" dirty="0">
                <a:solidFill>
                  <a:schemeClr val="tx1"/>
                </a:solidFill>
              </a:rPr>
              <a:t>공분산 예측 </a:t>
            </a:r>
            <a:r>
              <a:rPr lang="en-US" altLang="ko-KR" sz="1400" dirty="0">
                <a:solidFill>
                  <a:schemeClr val="tx1"/>
                </a:solidFill>
              </a:rPr>
              <a:t>: P = J * P * J' + Q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23E717-2C62-4FDA-9DD1-BD0F0685230E}"/>
              </a:ext>
            </a:extLst>
          </p:cNvPr>
          <p:cNvCxnSpPr>
            <a:cxnSpLocks/>
          </p:cNvCxnSpPr>
          <p:nvPr/>
        </p:nvCxnSpPr>
        <p:spPr>
          <a:xfrm>
            <a:off x="5689600" y="2425700"/>
            <a:ext cx="2463800" cy="914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627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7314311-D308-48CD-8451-CDE0C7B0C17C}"/>
              </a:ext>
            </a:extLst>
          </p:cNvPr>
          <p:cNvGrpSpPr/>
          <p:nvPr/>
        </p:nvGrpSpPr>
        <p:grpSpPr>
          <a:xfrm>
            <a:off x="843644" y="744994"/>
            <a:ext cx="10504712" cy="5368012"/>
            <a:chOff x="1047071" y="1457327"/>
            <a:chExt cx="10504712" cy="53680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21F4712-641E-467C-99B5-543311CD970F}"/>
                </a:ext>
              </a:extLst>
            </p:cNvPr>
            <p:cNvGrpSpPr/>
            <p:nvPr/>
          </p:nvGrpSpPr>
          <p:grpSpPr>
            <a:xfrm>
              <a:off x="1047071" y="1457327"/>
              <a:ext cx="8519429" cy="5368012"/>
              <a:chOff x="753156" y="673554"/>
              <a:chExt cx="8519429" cy="5368012"/>
            </a:xfrm>
          </p:grpSpPr>
          <p:pic>
            <p:nvPicPr>
              <p:cNvPr id="2050" name="Picture 2" descr="https://user-images.githubusercontent.com/108650199/187126956-b3e0be44-8f7c-4994-91f0-21a7647b7468.png">
                <a:extLst>
                  <a:ext uri="{FF2B5EF4-FFF2-40B4-BE49-F238E27FC236}">
                    <a16:creationId xmlns:a16="http://schemas.microsoft.com/office/drawing/2014/main" id="{B04A8545-BBC6-48CB-A5A8-C1EAE57C08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394"/>
              <a:stretch/>
            </p:blipFill>
            <p:spPr bwMode="auto">
              <a:xfrm>
                <a:off x="753156" y="673554"/>
                <a:ext cx="5591175" cy="5368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CC9E836D-5C8E-41DF-A4BB-6A5A2A4A99CA}"/>
                  </a:ext>
                </a:extLst>
              </p:cNvPr>
              <p:cNvCxnSpPr/>
              <p:nvPr/>
            </p:nvCxnSpPr>
            <p:spPr>
              <a:xfrm>
                <a:off x="5257799" y="2157186"/>
                <a:ext cx="234042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052EBD4-14E6-43C4-9632-AD085ED7BCF2}"/>
                  </a:ext>
                </a:extLst>
              </p:cNvPr>
              <p:cNvSpPr/>
              <p:nvPr/>
            </p:nvSpPr>
            <p:spPr>
              <a:xfrm>
                <a:off x="2024742" y="1796146"/>
                <a:ext cx="3233057" cy="72208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AC17AAE-E252-4989-AEBA-E60373144F8D}"/>
                  </a:ext>
                </a:extLst>
              </p:cNvPr>
              <p:cNvSpPr/>
              <p:nvPr/>
            </p:nvSpPr>
            <p:spPr>
              <a:xfrm>
                <a:off x="4571998" y="3989613"/>
                <a:ext cx="685801" cy="413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376AFFB-8655-42BF-8D09-67CE8D7769D8}"/>
                  </a:ext>
                </a:extLst>
              </p:cNvPr>
              <p:cNvSpPr/>
              <p:nvPr/>
            </p:nvSpPr>
            <p:spPr>
              <a:xfrm>
                <a:off x="4550226" y="4980214"/>
                <a:ext cx="685801" cy="41365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2F32694-FA95-44EE-988A-C31E2DE3768D}"/>
                  </a:ext>
                </a:extLst>
              </p:cNvPr>
              <p:cNvSpPr/>
              <p:nvPr/>
            </p:nvSpPr>
            <p:spPr>
              <a:xfrm>
                <a:off x="7709127" y="1914983"/>
                <a:ext cx="1563458" cy="4844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b="1" dirty="0">
                    <a:solidFill>
                      <a:schemeClr val="accent1">
                        <a:lumMod val="50000"/>
                      </a:schemeClr>
                    </a:solidFill>
                  </a:rPr>
                  <a:t>Predict</a:t>
                </a:r>
                <a:endParaRPr lang="ko-KR" alt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4338" name="Picture 2" descr="image">
              <a:extLst>
                <a:ext uri="{FF2B5EF4-FFF2-40B4-BE49-F238E27FC236}">
                  <a16:creationId xmlns:a16="http://schemas.microsoft.com/office/drawing/2014/main" id="{9432F73E-1995-43BA-8574-644E33BC2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7758" y="1639440"/>
              <a:ext cx="5534025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861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DEEAF86A-39A9-4737-A77F-F515690D4ACB}"/>
              </a:ext>
            </a:extLst>
          </p:cNvPr>
          <p:cNvSpPr/>
          <p:nvPr/>
        </p:nvSpPr>
        <p:spPr>
          <a:xfrm>
            <a:off x="254692" y="185324"/>
            <a:ext cx="11619807" cy="15597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Node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노드는 다른 노드에 직접 연결</a:t>
            </a:r>
            <a:r>
              <a:rPr lang="en-US" altLang="ko-KR" sz="1400" dirty="0">
                <a:solidFill>
                  <a:schemeClr val="tx1"/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Nodelet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en-US" altLang="ko-KR" sz="1400" dirty="0" err="1">
                <a:solidFill>
                  <a:schemeClr val="tx1"/>
                </a:solidFill>
              </a:rPr>
              <a:t>Nodelet</a:t>
            </a:r>
            <a:r>
              <a:rPr lang="ko-KR" altLang="en-US" sz="1400" dirty="0">
                <a:solidFill>
                  <a:schemeClr val="tx1"/>
                </a:solidFill>
              </a:rPr>
              <a:t>은 단일 프로세스로 여러 개의 노드를 실행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/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en-US" altLang="ko-KR" sz="1400" dirty="0" err="1">
                <a:solidFill>
                  <a:schemeClr val="tx1"/>
                </a:solidFill>
              </a:rPr>
              <a:t>Nodelet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ROS</a:t>
            </a:r>
            <a:r>
              <a:rPr lang="ko-KR" altLang="en-US" sz="1400" dirty="0">
                <a:solidFill>
                  <a:schemeClr val="tx1"/>
                </a:solidFill>
              </a:rPr>
              <a:t>의 성능을 더 많이 발휘하는데 있어서 중요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/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en-US" altLang="ko-KR" sz="1400" dirty="0" err="1">
                <a:solidFill>
                  <a:schemeClr val="tx1"/>
                </a:solidFill>
              </a:rPr>
              <a:t>Nodelet</a:t>
            </a:r>
            <a:r>
              <a:rPr lang="ko-KR" altLang="en-US" sz="1400" dirty="0">
                <a:solidFill>
                  <a:schemeClr val="tx1"/>
                </a:solidFill>
              </a:rPr>
              <a:t>은 많은 양의 데이터가 포함된 메시지를 사용해야하는 프로세스가 여러 개 있을 때</a:t>
            </a:r>
            <a:r>
              <a:rPr lang="en-US" altLang="ko-KR" sz="1400" dirty="0">
                <a:solidFill>
                  <a:schemeClr val="tx1"/>
                </a:solidFill>
              </a:rPr>
              <a:t>, Node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TCP</a:t>
            </a:r>
            <a:r>
              <a:rPr lang="ko-KR" altLang="en-US" sz="1400" dirty="0">
                <a:solidFill>
                  <a:schemeClr val="tx1"/>
                </a:solidFill>
              </a:rPr>
              <a:t>를 통해 데이터 자체를 보내지만 </a:t>
            </a:r>
            <a:r>
              <a:rPr lang="en-US" altLang="ko-KR" sz="1400" dirty="0" err="1">
                <a:solidFill>
                  <a:schemeClr val="tx1"/>
                </a:solidFill>
              </a:rPr>
              <a:t>Nodelet</a:t>
            </a:r>
            <a:r>
              <a:rPr lang="ko-KR" altLang="en-US" sz="1400" dirty="0">
                <a:solidFill>
                  <a:schemeClr val="tx1"/>
                </a:solidFill>
              </a:rPr>
              <a:t>은 해당 데이터에 대한 </a:t>
            </a:r>
            <a:r>
              <a:rPr lang="en-US" altLang="ko-KR" sz="1400" dirty="0">
                <a:solidFill>
                  <a:schemeClr val="tx1"/>
                </a:solidFill>
              </a:rPr>
              <a:t>boost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shared</a:t>
            </a:r>
            <a:r>
              <a:rPr lang="ko-KR" altLang="en-US" sz="1400" dirty="0">
                <a:solidFill>
                  <a:schemeClr val="tx1"/>
                </a:solidFill>
              </a:rPr>
              <a:t> 포인터를 보내기 때문에 빠름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b="1" dirty="0">
                <a:solidFill>
                  <a:srgbClr val="FF0000"/>
                </a:solidFill>
              </a:rPr>
              <a:t>Zero copy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6DC754F-28B6-4F07-AE58-9A09485C7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81"/>
          <a:stretch/>
        </p:blipFill>
        <p:spPr bwMode="auto">
          <a:xfrm>
            <a:off x="2282278" y="2243032"/>
            <a:ext cx="2878137" cy="364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">
            <a:extLst>
              <a:ext uri="{FF2B5EF4-FFF2-40B4-BE49-F238E27FC236}">
                <a16:creationId xmlns:a16="http://schemas.microsoft.com/office/drawing/2014/main" id="{E8FAB04A-30AD-470D-871C-7A3DBD63C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71"/>
          <a:stretch/>
        </p:blipFill>
        <p:spPr bwMode="auto">
          <a:xfrm>
            <a:off x="7031587" y="2527300"/>
            <a:ext cx="2878137" cy="308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4A9618-4123-4DFD-85F4-A28CA9DF4E88}"/>
              </a:ext>
            </a:extLst>
          </p:cNvPr>
          <p:cNvSpPr/>
          <p:nvPr/>
        </p:nvSpPr>
        <p:spPr>
          <a:xfrm>
            <a:off x="2959100" y="6108700"/>
            <a:ext cx="6350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</a:rPr>
              <a:t>1. Node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 err="1">
                <a:solidFill>
                  <a:schemeClr val="tx1"/>
                </a:solidFill>
              </a:rPr>
              <a:t>Nodelet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05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9CC91D8-B437-42C2-B8E0-57552193979E}"/>
              </a:ext>
            </a:extLst>
          </p:cNvPr>
          <p:cNvGrpSpPr/>
          <p:nvPr/>
        </p:nvGrpSpPr>
        <p:grpSpPr>
          <a:xfrm>
            <a:off x="3705083" y="961219"/>
            <a:ext cx="4712714" cy="1452366"/>
            <a:chOff x="410199" y="1048067"/>
            <a:chExt cx="4712714" cy="145236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8D0952-17C0-4010-ACF1-939E21D5808F}"/>
                </a:ext>
              </a:extLst>
            </p:cNvPr>
            <p:cNvSpPr/>
            <p:nvPr/>
          </p:nvSpPr>
          <p:spPr>
            <a:xfrm>
              <a:off x="582887" y="1754835"/>
              <a:ext cx="1626610" cy="74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NAVSAT_TRANSFORM_NODE.cpp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C75FB2-AAB5-43D9-BDF0-097D733C8A0B}"/>
                </a:ext>
              </a:extLst>
            </p:cNvPr>
            <p:cNvSpPr/>
            <p:nvPr/>
          </p:nvSpPr>
          <p:spPr>
            <a:xfrm>
              <a:off x="410199" y="1048067"/>
              <a:ext cx="2049975" cy="74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NAVSAT_TRANSFORM_NODELET.cpp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59CDBD2-355B-46D8-AA5D-9A80E14EB513}"/>
                </a:ext>
              </a:extLst>
            </p:cNvPr>
            <p:cNvCxnSpPr>
              <a:cxnSpLocks/>
            </p:cNvCxnSpPr>
            <p:nvPr/>
          </p:nvCxnSpPr>
          <p:spPr>
            <a:xfrm>
              <a:off x="2426749" y="1754837"/>
              <a:ext cx="646187" cy="0"/>
            </a:xfrm>
            <a:prstGeom prst="straightConnector1">
              <a:avLst/>
            </a:prstGeom>
            <a:ln w="28575">
              <a:solidFill>
                <a:srgbClr val="F16B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3F47D6-733E-4963-A69F-4147B745247E}"/>
                </a:ext>
              </a:extLst>
            </p:cNvPr>
            <p:cNvSpPr/>
            <p:nvPr/>
          </p:nvSpPr>
          <p:spPr>
            <a:xfrm>
              <a:off x="3061797" y="1382037"/>
              <a:ext cx="2061116" cy="74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navsat_transform.h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913A2-811D-4509-B1D7-326E7B20B821}"/>
              </a:ext>
            </a:extLst>
          </p:cNvPr>
          <p:cNvGrpSpPr/>
          <p:nvPr/>
        </p:nvGrpSpPr>
        <p:grpSpPr>
          <a:xfrm>
            <a:off x="2198815" y="2786385"/>
            <a:ext cx="7794369" cy="3250141"/>
            <a:chOff x="2683131" y="2922053"/>
            <a:chExt cx="5960028" cy="263378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9D2C66F-8099-4D32-9F1E-76DD8F3358F0}"/>
                </a:ext>
              </a:extLst>
            </p:cNvPr>
            <p:cNvSpPr/>
            <p:nvPr/>
          </p:nvSpPr>
          <p:spPr>
            <a:xfrm>
              <a:off x="2683131" y="3847099"/>
              <a:ext cx="2468281" cy="74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NAVSAT_TRANSFORM.cpp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FF2E13B-A0C0-4FF5-BF35-F70DFFE90007}"/>
                </a:ext>
              </a:extLst>
            </p:cNvPr>
            <p:cNvSpPr/>
            <p:nvPr/>
          </p:nvSpPr>
          <p:spPr>
            <a:xfrm>
              <a:off x="6481090" y="3853032"/>
              <a:ext cx="1812298" cy="74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filter_common.h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E0B80EB-2930-40C5-90E4-A08B922FB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1371" y="3353912"/>
              <a:ext cx="826703" cy="907578"/>
            </a:xfrm>
            <a:prstGeom prst="straightConnector1">
              <a:avLst/>
            </a:prstGeom>
            <a:ln w="28575">
              <a:solidFill>
                <a:srgbClr val="F16B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653C952D-A0E1-4383-AF86-02A116069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5632" y="4230026"/>
              <a:ext cx="1226175" cy="23368"/>
            </a:xfrm>
            <a:prstGeom prst="straightConnector1">
              <a:avLst/>
            </a:prstGeom>
            <a:ln w="28575">
              <a:solidFill>
                <a:srgbClr val="F16B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728C1C82-6EE4-4125-9B68-A902C04498ED}"/>
                </a:ext>
              </a:extLst>
            </p:cNvPr>
            <p:cNvCxnSpPr>
              <a:cxnSpLocks/>
            </p:cNvCxnSpPr>
            <p:nvPr/>
          </p:nvCxnSpPr>
          <p:spPr>
            <a:xfrm>
              <a:off x="4986511" y="4269587"/>
              <a:ext cx="1058215" cy="362716"/>
            </a:xfrm>
            <a:prstGeom prst="straightConnector1">
              <a:avLst/>
            </a:prstGeom>
            <a:ln w="28575">
              <a:solidFill>
                <a:srgbClr val="F16B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CAB6B3A-D5C6-4A4E-98FA-99E97702C1C7}"/>
                </a:ext>
              </a:extLst>
            </p:cNvPr>
            <p:cNvSpPr/>
            <p:nvPr/>
          </p:nvSpPr>
          <p:spPr>
            <a:xfrm>
              <a:off x="6079322" y="4810242"/>
              <a:ext cx="2511840" cy="74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Navsat_conversions.h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42EC848-C3A1-4204-A1DA-63394B981B5F}"/>
                </a:ext>
              </a:extLst>
            </p:cNvPr>
            <p:cNvSpPr/>
            <p:nvPr/>
          </p:nvSpPr>
          <p:spPr>
            <a:xfrm>
              <a:off x="6310255" y="2922053"/>
              <a:ext cx="2049975" cy="74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Ros_filter_utilities.h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7BB1839-3A02-47C6-A9AB-9F70380D7A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6511" y="3801799"/>
              <a:ext cx="1109489" cy="459691"/>
            </a:xfrm>
            <a:prstGeom prst="straightConnector1">
              <a:avLst/>
            </a:prstGeom>
            <a:ln w="28575">
              <a:solidFill>
                <a:srgbClr val="F16B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DDBCAF31-DC99-4F63-AEFF-3CA9C366ED3F}"/>
                </a:ext>
              </a:extLst>
            </p:cNvPr>
            <p:cNvCxnSpPr>
              <a:cxnSpLocks/>
            </p:cNvCxnSpPr>
            <p:nvPr/>
          </p:nvCxnSpPr>
          <p:spPr>
            <a:xfrm>
              <a:off x="4975632" y="4261490"/>
              <a:ext cx="853970" cy="928521"/>
            </a:xfrm>
            <a:prstGeom prst="straightConnector1">
              <a:avLst/>
            </a:prstGeom>
            <a:ln w="28575">
              <a:solidFill>
                <a:srgbClr val="F16B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74D3C3D-349B-405C-A917-A74091A0E583}"/>
                </a:ext>
              </a:extLst>
            </p:cNvPr>
            <p:cNvSpPr/>
            <p:nvPr/>
          </p:nvSpPr>
          <p:spPr>
            <a:xfrm>
              <a:off x="6131319" y="4298366"/>
              <a:ext cx="2511840" cy="74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Navsat_transform.h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91B6CB6-AF6A-427C-A3B1-2EFFAB9B7ADD}"/>
                </a:ext>
              </a:extLst>
            </p:cNvPr>
            <p:cNvSpPr/>
            <p:nvPr/>
          </p:nvSpPr>
          <p:spPr>
            <a:xfrm>
              <a:off x="6521937" y="3375714"/>
              <a:ext cx="1626610" cy="74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filter_utilities.h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69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9818DE1-1C2F-4FC1-8AC1-43FDA6366DE8}"/>
              </a:ext>
            </a:extLst>
          </p:cNvPr>
          <p:cNvGrpSpPr/>
          <p:nvPr/>
        </p:nvGrpSpPr>
        <p:grpSpPr>
          <a:xfrm>
            <a:off x="426198" y="373054"/>
            <a:ext cx="4059878" cy="4331789"/>
            <a:chOff x="315627" y="-825389"/>
            <a:chExt cx="4259166" cy="31369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DF087F-27F9-45B9-8C39-CFA4EE560287}"/>
                </a:ext>
              </a:extLst>
            </p:cNvPr>
            <p:cNvSpPr/>
            <p:nvPr/>
          </p:nvSpPr>
          <p:spPr>
            <a:xfrm>
              <a:off x="1162587" y="-825389"/>
              <a:ext cx="2565244" cy="2516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Navsat_transform.h</a:t>
              </a:r>
              <a:endParaRPr lang="ko-KR" altLang="en-US" b="1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B0D3188-D7B4-49B0-AD09-AC996E29C4F3}"/>
                </a:ext>
              </a:extLst>
            </p:cNvPr>
            <p:cNvSpPr/>
            <p:nvPr/>
          </p:nvSpPr>
          <p:spPr>
            <a:xfrm>
              <a:off x="315627" y="-483136"/>
              <a:ext cx="4259166" cy="279468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Class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NavSatTransform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Public :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</a:t>
              </a:r>
              <a:r>
                <a:rPr lang="ko-KR" altLang="en-US" sz="1200" dirty="0">
                  <a:solidFill>
                    <a:schemeClr val="tx1"/>
                  </a:solidFill>
                </a:rPr>
                <a:t>생성자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소멸자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Private :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Datum/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toLL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fromLL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setUTMzone</a:t>
              </a:r>
              <a:r>
                <a:rPr lang="en-US" altLang="ko-KR" sz="1200" dirty="0">
                  <a:solidFill>
                    <a:schemeClr val="tx1"/>
                  </a:solidFill>
                </a:rPr>
                <a:t> callback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Void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getRobotOriginCartesianPose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Void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getRobotOriginWorldPose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/>
                  </a:solidFill>
                </a:rPr>
                <a:t>gpsFix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imu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odom</a:t>
              </a:r>
              <a:r>
                <a:rPr lang="en-US" altLang="ko-KR" sz="1200" dirty="0">
                  <a:solidFill>
                    <a:schemeClr val="tx1"/>
                  </a:solidFill>
                </a:rPr>
                <a:t> callback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/>
                  </a:solidFill>
                </a:rPr>
                <a:t>prepareFilteredGps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prepareGpsOdometry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/>
                  </a:solidFill>
                </a:rPr>
                <a:t>setTransformGps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setTransformOdometry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/>
                  </a:solidFill>
                </a:rPr>
                <a:t>nav_msgs</a:t>
              </a:r>
              <a:r>
                <a:rPr lang="en-US" altLang="ko-KR" sz="1200" dirty="0">
                  <a:solidFill>
                    <a:schemeClr val="tx1"/>
                  </a:solidFill>
                </a:rPr>
                <a:t>::Odometry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cartesianToMap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포즈를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utm</a:t>
              </a:r>
              <a:r>
                <a:rPr lang="ko-KR" altLang="en-US" sz="1200" dirty="0">
                  <a:solidFill>
                    <a:schemeClr val="tx1"/>
                  </a:solidFill>
                </a:rPr>
                <a:t>에서 맵 프레임으로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void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mapToLL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지점을 지도 프레임에서 위도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경도로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odom/imu/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gps</a:t>
              </a:r>
              <a:r>
                <a:rPr lang="ko-KR" altLang="en-US" sz="1200" dirty="0">
                  <a:solidFill>
                    <a:schemeClr val="tx1"/>
                  </a:solidFill>
                </a:rPr>
                <a:t> 등 사용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</a:rPr>
                <a:t>게시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업뎃</a:t>
              </a:r>
              <a:r>
                <a:rPr lang="ko-KR" altLang="en-US" sz="1200" dirty="0">
                  <a:solidFill>
                    <a:schemeClr val="tx1"/>
                  </a:solidFill>
                </a:rPr>
                <a:t> 여부 등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s-ES" altLang="ko-KR" sz="1200" dirty="0">
                  <a:solidFill>
                    <a:schemeClr val="tx1"/>
                  </a:solidFill>
                </a:rPr>
                <a:t>GeographicLib::LocalCartesian gps_local_cartesian</a:t>
              </a:r>
            </a:p>
            <a:p>
              <a:pPr marL="285750" indent="-285750" algn="ctr"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공분산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업데이트 타임</a:t>
              </a:r>
              <a:r>
                <a:rPr lang="en-US" altLang="ko-KR" sz="1200" dirty="0">
                  <a:solidFill>
                    <a:schemeClr val="tx1"/>
                  </a:solidFill>
                </a:rPr>
                <a:t>,  </a:t>
              </a:r>
              <a:r>
                <a:rPr lang="ko-KR" altLang="en-US" sz="1200" dirty="0">
                  <a:solidFill>
                    <a:schemeClr val="tx1"/>
                  </a:solidFill>
                </a:rPr>
                <a:t>타임 아웃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오리엔테이션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Pose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Sub, pub,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srv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C6A42CC-FFEB-44E3-83EE-60B8FE2DE9CB}"/>
              </a:ext>
            </a:extLst>
          </p:cNvPr>
          <p:cNvGrpSpPr/>
          <p:nvPr/>
        </p:nvGrpSpPr>
        <p:grpSpPr>
          <a:xfrm>
            <a:off x="4824866" y="-51596"/>
            <a:ext cx="6235021" cy="2307861"/>
            <a:chOff x="783372" y="966314"/>
            <a:chExt cx="4452539" cy="4852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8641840-775F-4705-90AD-41D819312941}"/>
                </a:ext>
              </a:extLst>
            </p:cNvPr>
            <p:cNvSpPr/>
            <p:nvPr/>
          </p:nvSpPr>
          <p:spPr>
            <a:xfrm>
              <a:off x="1829175" y="966314"/>
              <a:ext cx="2360933" cy="2516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Navsat_conversions.h</a:t>
              </a:r>
              <a:endParaRPr lang="ko-KR" altLang="en-US" b="1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69ACD1-4E43-401B-9A86-61CFFA86EE56}"/>
                </a:ext>
              </a:extLst>
            </p:cNvPr>
            <p:cNvSpPr/>
            <p:nvPr/>
          </p:nvSpPr>
          <p:spPr>
            <a:xfrm>
              <a:off x="783372" y="1160099"/>
              <a:ext cx="4452539" cy="291440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위도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,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경도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&gt; UTM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좌표 변환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#define WGS84 Parameters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gps</a:t>
              </a:r>
              <a:r>
                <a:rPr lang="en-US" altLang="ko-KR" sz="1200" dirty="0">
                  <a:solidFill>
                    <a:schemeClr val="tx1"/>
                  </a:solidFill>
                </a:rPr>
                <a:t> common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reference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#define UTM Parameters 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gps</a:t>
              </a:r>
              <a:r>
                <a:rPr lang="en-US" altLang="ko-KR" sz="1200" dirty="0">
                  <a:solidFill>
                    <a:schemeClr val="tx1"/>
                  </a:solidFill>
                </a:rPr>
                <a:t> common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reference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static inline void UTM : </a:t>
              </a:r>
              <a:r>
                <a:rPr lang="ko-KR" altLang="en-US" sz="1200" dirty="0">
                  <a:solidFill>
                    <a:schemeClr val="tx1"/>
                  </a:solidFill>
                </a:rPr>
                <a:t>측지 위치 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UTM 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static inline void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LLtoUTM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</a:t>
              </a:r>
              <a:r>
                <a:rPr lang="ko-KR" altLang="en-US" sz="1200" dirty="0">
                  <a:solidFill>
                    <a:schemeClr val="tx1"/>
                  </a:solidFill>
                </a:rPr>
                <a:t>위도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경도</a:t>
              </a:r>
              <a:r>
                <a:rPr lang="en-US" altLang="ko-KR" sz="1200" dirty="0">
                  <a:solidFill>
                    <a:schemeClr val="tx1"/>
                  </a:solidFill>
                </a:rPr>
                <a:t> &gt; UTM(easting, northing, UTM zone)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static inline void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UTMtoLLd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UTMUTM(easting, northing, UTM zone) &gt; </a:t>
              </a:r>
              <a:r>
                <a:rPr lang="ko-KR" altLang="en-US" sz="1200" dirty="0">
                  <a:solidFill>
                    <a:schemeClr val="tx1"/>
                  </a:solidFill>
                </a:rPr>
                <a:t>위도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</a:rPr>
                <a:t>경도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6F4D24-918D-4C4F-964E-B648EA8A62BB}"/>
              </a:ext>
            </a:extLst>
          </p:cNvPr>
          <p:cNvGrpSpPr/>
          <p:nvPr/>
        </p:nvGrpSpPr>
        <p:grpSpPr>
          <a:xfrm>
            <a:off x="4069444" y="2640568"/>
            <a:ext cx="7991928" cy="3769935"/>
            <a:chOff x="4122118" y="2394748"/>
            <a:chExt cx="7991928" cy="376993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D810C33-CC12-46C2-BCA3-4A404D8FEB95}"/>
                </a:ext>
              </a:extLst>
            </p:cNvPr>
            <p:cNvSpPr/>
            <p:nvPr/>
          </p:nvSpPr>
          <p:spPr>
            <a:xfrm>
              <a:off x="4122118" y="5827226"/>
              <a:ext cx="4353543" cy="337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그림</a:t>
              </a:r>
              <a:r>
                <a:rPr lang="en-US" altLang="ko-KR" sz="1200" dirty="0">
                  <a:solidFill>
                    <a:schemeClr val="tx1"/>
                  </a:solidFill>
                </a:rPr>
                <a:t>. Geodetic(</a:t>
              </a:r>
              <a:r>
                <a:rPr lang="ko-KR" altLang="en-US" sz="1200" dirty="0">
                  <a:solidFill>
                    <a:schemeClr val="tx1"/>
                  </a:solidFill>
                </a:rPr>
                <a:t>측지위치</a:t>
              </a:r>
              <a:r>
                <a:rPr lang="en-US" altLang="ko-KR" sz="1200" dirty="0">
                  <a:solidFill>
                    <a:schemeClr val="tx1"/>
                  </a:solidFill>
                </a:rPr>
                <a:t>=</a:t>
              </a:r>
              <a:r>
                <a:rPr lang="ko-KR" altLang="en-US" sz="1200" dirty="0">
                  <a:solidFill>
                    <a:schemeClr val="tx1"/>
                  </a:solidFill>
                </a:rPr>
                <a:t>지리좌표</a:t>
              </a:r>
              <a:r>
                <a:rPr lang="en-US" altLang="ko-KR" sz="1200" dirty="0">
                  <a:solidFill>
                    <a:schemeClr val="tx1"/>
                  </a:solidFill>
                </a:rPr>
                <a:t>) : </a:t>
              </a:r>
              <a:r>
                <a:rPr lang="ko-KR" altLang="en-US" sz="1200" dirty="0">
                  <a:solidFill>
                    <a:schemeClr val="tx1"/>
                  </a:solidFill>
                </a:rPr>
                <a:t>타원체 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 </a:t>
              </a:r>
              <a:r>
                <a:rPr lang="ko-KR" altLang="en-US" sz="1200" dirty="0">
                  <a:solidFill>
                    <a:schemeClr val="tx1"/>
                  </a:solidFill>
                </a:rPr>
                <a:t>넓은 지역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F8E0625-05CF-4025-8AA2-CE7E35D2A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4865" y="2556672"/>
              <a:ext cx="2790825" cy="30003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499DE58-4A8C-460D-8020-0E6DBA41F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0867" y="2394748"/>
              <a:ext cx="3390900" cy="332422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414E44-6C7F-40E3-B981-7A8925C4C436}"/>
                </a:ext>
              </a:extLst>
            </p:cNvPr>
            <p:cNvSpPr/>
            <p:nvPr/>
          </p:nvSpPr>
          <p:spPr>
            <a:xfrm>
              <a:off x="8659254" y="5857456"/>
              <a:ext cx="34547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그림</a:t>
              </a:r>
              <a:r>
                <a:rPr lang="en-US" altLang="ko-KR" sz="1200" dirty="0"/>
                <a:t>. UTM : </a:t>
              </a:r>
              <a:r>
                <a:rPr lang="ko-KR" altLang="en-US" sz="1200" dirty="0"/>
                <a:t>평면 직각 좌표계 </a:t>
              </a:r>
              <a:r>
                <a:rPr lang="en-US" altLang="ko-KR" sz="1200" dirty="0"/>
                <a:t>&gt; </a:t>
              </a:r>
              <a:r>
                <a:rPr lang="ko-KR" altLang="en-US" sz="1200" dirty="0"/>
                <a:t>좁은 지역 적합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66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5AD7594-00B9-4A4D-AFEF-404A773541FF}"/>
              </a:ext>
            </a:extLst>
          </p:cNvPr>
          <p:cNvSpPr/>
          <p:nvPr/>
        </p:nvSpPr>
        <p:spPr>
          <a:xfrm>
            <a:off x="206828" y="233297"/>
            <a:ext cx="3860800" cy="876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highlight>
                  <a:srgbClr val="FFFF00"/>
                </a:highlight>
              </a:rPr>
              <a:t>Navsat_conversion.h</a:t>
            </a:r>
            <a:endParaRPr lang="ko-KR" altLang="en-US" sz="2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F1C62F-BFBA-47EF-8C5D-E1D2315D2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13333" r="65833" b="22593"/>
          <a:stretch/>
        </p:blipFill>
        <p:spPr>
          <a:xfrm>
            <a:off x="3535680" y="1610340"/>
            <a:ext cx="5120640" cy="50143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F9EA05-BAC1-450B-93F6-C0BBF324EA30}"/>
              </a:ext>
            </a:extLst>
          </p:cNvPr>
          <p:cNvSpPr/>
          <p:nvPr/>
        </p:nvSpPr>
        <p:spPr>
          <a:xfrm>
            <a:off x="435428" y="932332"/>
            <a:ext cx="9492343" cy="493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WGS84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UTM Parameter </a:t>
            </a:r>
            <a:r>
              <a:rPr lang="ko-KR" altLang="en-US" sz="1400" dirty="0">
                <a:solidFill>
                  <a:schemeClr val="tx1"/>
                </a:solidFill>
              </a:rPr>
              <a:t>설정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en-US" altLang="ko-KR" sz="1400" dirty="0">
                <a:solidFill>
                  <a:schemeClr val="tx1"/>
                </a:solidFill>
              </a:rPr>
              <a:t> common</a:t>
            </a:r>
            <a:r>
              <a:rPr lang="ko-KR" altLang="en-US" sz="1400" dirty="0">
                <a:solidFill>
                  <a:schemeClr val="tx1"/>
                </a:solidFill>
              </a:rPr>
              <a:t>에 정의되어 있음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14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2BD69A-1276-4CDE-8405-8E14147AC4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4" t="17881" r="68219" b="4635"/>
          <a:stretch/>
        </p:blipFill>
        <p:spPr>
          <a:xfrm>
            <a:off x="182880" y="80697"/>
            <a:ext cx="5074920" cy="66966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5CE471-A2CA-4C9A-9496-31E4ED61EABF}"/>
              </a:ext>
            </a:extLst>
          </p:cNvPr>
          <p:cNvSpPr/>
          <p:nvPr/>
        </p:nvSpPr>
        <p:spPr>
          <a:xfrm>
            <a:off x="5299685" y="46978"/>
            <a:ext cx="6921499" cy="6696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측지 위치를 </a:t>
            </a:r>
            <a:r>
              <a:rPr lang="en-US" altLang="ko-KR" sz="1400" dirty="0">
                <a:solidFill>
                  <a:schemeClr val="tx1"/>
                </a:solidFill>
              </a:rPr>
              <a:t>UTM </a:t>
            </a:r>
            <a:r>
              <a:rPr lang="ko-KR" altLang="en-US" sz="1400" dirty="0">
                <a:solidFill>
                  <a:schemeClr val="tx1"/>
                </a:solidFill>
              </a:rPr>
              <a:t>위치로 변환하는 유틸리티 기능 </a:t>
            </a:r>
            <a:r>
              <a:rPr lang="en-US" altLang="ko-KR" sz="1400" dirty="0">
                <a:solidFill>
                  <a:schemeClr val="tx1"/>
                </a:solidFill>
              </a:rPr>
              <a:t>(3-&gt;2</a:t>
            </a:r>
            <a:r>
              <a:rPr lang="ko-KR" altLang="en-US" sz="1400" dirty="0">
                <a:solidFill>
                  <a:schemeClr val="tx1"/>
                </a:solidFill>
              </a:rPr>
              <a:t>차원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상수 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</a:rPr>
              <a:t>본초 자오선 계산 </a:t>
            </a:r>
            <a:r>
              <a:rPr lang="en-US" altLang="ko-KR" sz="1400" dirty="0">
                <a:solidFill>
                  <a:schemeClr val="tx1"/>
                </a:solidFill>
              </a:rPr>
              <a:t>(UTM Zone</a:t>
            </a:r>
            <a:r>
              <a:rPr lang="ko-KR" altLang="en-US" sz="1400" dirty="0">
                <a:solidFill>
                  <a:schemeClr val="tx1"/>
                </a:solidFill>
              </a:rPr>
              <a:t>은 경도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도 간격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3. </a:t>
            </a:r>
            <a:r>
              <a:rPr lang="ko-KR" altLang="en-US" sz="1400" dirty="0">
                <a:solidFill>
                  <a:schemeClr val="tx1"/>
                </a:solidFill>
              </a:rPr>
              <a:t>도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라디안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4. </a:t>
            </a:r>
            <a:r>
              <a:rPr lang="ko-KR" altLang="en-US" sz="1400" dirty="0">
                <a:solidFill>
                  <a:schemeClr val="tx1"/>
                </a:solidFill>
              </a:rPr>
              <a:t>삼각 함수 계산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</a:rPr>
              <a:t>원점에서 </a:t>
            </a:r>
            <a:r>
              <a:rPr lang="en-US" altLang="ko-KR" sz="1400" dirty="0">
                <a:solidFill>
                  <a:srgbClr val="FF0000"/>
                </a:solidFill>
              </a:rPr>
              <a:t>false northing</a:t>
            </a:r>
            <a:r>
              <a:rPr lang="ko-KR" altLang="en-US" sz="1400" dirty="0">
                <a:solidFill>
                  <a:schemeClr val="tx1"/>
                </a:solidFill>
              </a:rPr>
              <a:t>을 결정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False easting : </a:t>
            </a:r>
            <a:r>
              <a:rPr lang="ko-KR" altLang="en-US" sz="1400" dirty="0">
                <a:solidFill>
                  <a:schemeClr val="tx1"/>
                </a:solidFill>
              </a:rPr>
              <a:t>지도 투영의 모든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좌표에 추가된 선형 값으로 </a:t>
            </a:r>
            <a:r>
              <a:rPr lang="ko-KR" altLang="en-US" sz="1400" dirty="0" err="1">
                <a:solidFill>
                  <a:schemeClr val="tx1"/>
                </a:solidFill>
              </a:rPr>
              <a:t>매핑되는</a:t>
            </a:r>
            <a:r>
              <a:rPr lang="ko-KR" altLang="en-US" sz="1400" dirty="0">
                <a:solidFill>
                  <a:schemeClr val="tx1"/>
                </a:solidFill>
              </a:rPr>
              <a:t> 지리적 영역의 값이 음수가 되지 않도록 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음수 처리를 피하기 위해 각 구역의 중앙 자오선은 동쪽으로 </a:t>
            </a:r>
            <a:r>
              <a:rPr lang="en-US" altLang="ko-KR" sz="1400" dirty="0">
                <a:solidFill>
                  <a:schemeClr val="tx1"/>
                </a:solidFill>
              </a:rPr>
              <a:t>500,000</a:t>
            </a:r>
            <a:r>
              <a:rPr lang="ko-KR" altLang="en-US" sz="1400" dirty="0">
                <a:solidFill>
                  <a:schemeClr val="tx1"/>
                </a:solidFill>
              </a:rPr>
              <a:t>미터로 설정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False </a:t>
            </a:r>
            <a:r>
              <a:rPr lang="en-US" altLang="ko-KR" sz="1400" dirty="0" err="1">
                <a:solidFill>
                  <a:schemeClr val="tx1"/>
                </a:solidFill>
              </a:rPr>
              <a:t>nortning</a:t>
            </a:r>
            <a:r>
              <a:rPr lang="en-US" altLang="ko-KR" sz="1400" dirty="0">
                <a:solidFill>
                  <a:schemeClr val="tx1"/>
                </a:solidFill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</a:rPr>
              <a:t>지도 투영의 모든 </a:t>
            </a:r>
            <a:r>
              <a:rPr lang="en-US" altLang="ko-KR" sz="1400" dirty="0">
                <a:solidFill>
                  <a:schemeClr val="tx1"/>
                </a:solidFill>
              </a:rPr>
              <a:t>y </a:t>
            </a:r>
            <a:r>
              <a:rPr lang="ko-KR" altLang="en-US" sz="1400" dirty="0">
                <a:solidFill>
                  <a:schemeClr val="tx1"/>
                </a:solidFill>
              </a:rPr>
              <a:t>좌표에 추가된 선형 값으로 </a:t>
            </a:r>
            <a:r>
              <a:rPr lang="ko-KR" altLang="en-US" sz="1400" dirty="0" err="1">
                <a:solidFill>
                  <a:schemeClr val="tx1"/>
                </a:solidFill>
              </a:rPr>
              <a:t>매핑되는</a:t>
            </a:r>
            <a:r>
              <a:rPr lang="ko-KR" altLang="en-US" sz="1400" dirty="0">
                <a:solidFill>
                  <a:schemeClr val="tx1"/>
                </a:solidFill>
              </a:rPr>
              <a:t> 지리적 영역의 값이 음수가 되지 않도록 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점이 북반구에 있는 경우 </a:t>
            </a:r>
            <a:r>
              <a:rPr lang="en-US" altLang="ko-KR" sz="1400" dirty="0">
                <a:solidFill>
                  <a:schemeClr val="tx1"/>
                </a:solidFill>
              </a:rPr>
              <a:t>False Northing</a:t>
            </a:r>
            <a:r>
              <a:rPr lang="ko-KR" altLang="en-US" sz="1400" dirty="0">
                <a:solidFill>
                  <a:schemeClr val="tx1"/>
                </a:solidFill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인 반면 남반구의 한 지점은 </a:t>
            </a:r>
            <a:r>
              <a:rPr lang="en-US" altLang="ko-KR" sz="1400" dirty="0">
                <a:solidFill>
                  <a:schemeClr val="tx1"/>
                </a:solidFill>
              </a:rPr>
              <a:t>10,000,000</a:t>
            </a:r>
            <a:r>
              <a:rPr lang="ko-KR" altLang="en-US" sz="1400" dirty="0">
                <a:solidFill>
                  <a:schemeClr val="tx1"/>
                </a:solidFill>
              </a:rPr>
              <a:t>미터의 </a:t>
            </a:r>
            <a:r>
              <a:rPr lang="en-US" altLang="ko-KR" sz="1400" dirty="0">
                <a:solidFill>
                  <a:schemeClr val="tx1"/>
                </a:solidFill>
              </a:rPr>
              <a:t>False Northing</a:t>
            </a:r>
            <a:r>
              <a:rPr lang="ko-KR" altLang="en-US" sz="1400" dirty="0">
                <a:solidFill>
                  <a:schemeClr val="tx1"/>
                </a:solidFill>
              </a:rPr>
              <a:t>이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6. easting-northing </a:t>
            </a:r>
            <a:r>
              <a:rPr lang="ko-KR" altLang="en-US" sz="1400" dirty="0">
                <a:solidFill>
                  <a:schemeClr val="tx1"/>
                </a:solidFill>
              </a:rPr>
              <a:t>좌표 계산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7149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4CC381F-2B07-4F3D-BA93-03590FA3B322}"/>
              </a:ext>
            </a:extLst>
          </p:cNvPr>
          <p:cNvGrpSpPr/>
          <p:nvPr/>
        </p:nvGrpSpPr>
        <p:grpSpPr>
          <a:xfrm>
            <a:off x="168908" y="194367"/>
            <a:ext cx="6181091" cy="6469265"/>
            <a:chOff x="194309" y="388735"/>
            <a:chExt cx="5724526" cy="60805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4B7095B-BA4A-43F0-A495-8F384BA37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8" t="16482" r="61796" b="4445"/>
            <a:stretch/>
          </p:blipFill>
          <p:spPr>
            <a:xfrm>
              <a:off x="194309" y="388735"/>
              <a:ext cx="5724526" cy="6080529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06447D-85F8-4650-B938-6B9B940CCA83}"/>
                </a:ext>
              </a:extLst>
            </p:cNvPr>
            <p:cNvSpPr/>
            <p:nvPr/>
          </p:nvSpPr>
          <p:spPr>
            <a:xfrm>
              <a:off x="4644390" y="5292090"/>
              <a:ext cx="1263015" cy="1028700"/>
            </a:xfrm>
            <a:prstGeom prst="rect">
              <a:avLst/>
            </a:prstGeom>
            <a:solidFill>
              <a:srgbClr val="1E1E1E"/>
            </a:solidFill>
            <a:ln>
              <a:solidFill>
                <a:srgbClr val="1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213781-1E5D-42E4-85D7-3329812E78B5}"/>
              </a:ext>
            </a:extLst>
          </p:cNvPr>
          <p:cNvSpPr/>
          <p:nvPr/>
        </p:nvSpPr>
        <p:spPr>
          <a:xfrm>
            <a:off x="7254822" y="0"/>
            <a:ext cx="4340278" cy="2167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LL&gt;UTM : </a:t>
            </a:r>
            <a:r>
              <a:rPr lang="ko-KR" altLang="en-US" sz="1400" dirty="0">
                <a:solidFill>
                  <a:schemeClr val="tx1"/>
                </a:solidFill>
              </a:rPr>
              <a:t>위도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경도를 </a:t>
            </a:r>
            <a:r>
              <a:rPr lang="en-US" altLang="ko-KR" sz="1400" dirty="0">
                <a:solidFill>
                  <a:schemeClr val="tx1"/>
                </a:solidFill>
              </a:rPr>
              <a:t>UTM </a:t>
            </a:r>
            <a:r>
              <a:rPr lang="ko-KR" altLang="en-US" sz="1400" dirty="0">
                <a:solidFill>
                  <a:schemeClr val="tx1"/>
                </a:solidFill>
              </a:rPr>
              <a:t>좌표로 변환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UTM&gt;LL : UTM </a:t>
            </a:r>
            <a:r>
              <a:rPr lang="ko-KR" altLang="en-US" sz="1400" dirty="0">
                <a:solidFill>
                  <a:schemeClr val="tx1"/>
                </a:solidFill>
              </a:rPr>
              <a:t>좌표를 위도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경도로 변환</a:t>
            </a:r>
          </a:p>
        </p:txBody>
      </p:sp>
    </p:spTree>
    <p:extLst>
      <p:ext uri="{BB962C8B-B14F-4D97-AF65-F5344CB8AC3E}">
        <p14:creationId xmlns:p14="http://schemas.microsoft.com/office/powerpoint/2010/main" val="101986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1CF4572-7F93-429D-ABDD-EA050434B1C6}"/>
              </a:ext>
            </a:extLst>
          </p:cNvPr>
          <p:cNvSpPr/>
          <p:nvPr/>
        </p:nvSpPr>
        <p:spPr>
          <a:xfrm>
            <a:off x="0" y="-114300"/>
            <a:ext cx="3860800" cy="876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highlight>
                  <a:srgbClr val="FFFF00"/>
                </a:highlight>
              </a:rPr>
              <a:t>UTM.cpp</a:t>
            </a:r>
            <a:endParaRPr lang="ko-KR" altLang="en-US" sz="2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1AAB6C-B1A7-4C11-BE50-8522ECDEC9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3351" r="64500" b="4858"/>
          <a:stretch/>
        </p:blipFill>
        <p:spPr>
          <a:xfrm>
            <a:off x="145916" y="581385"/>
            <a:ext cx="5086350" cy="61462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3106C53-371B-4C81-A6FE-D88D64F7A316}"/>
              </a:ext>
            </a:extLst>
          </p:cNvPr>
          <p:cNvSpPr/>
          <p:nvPr/>
        </p:nvSpPr>
        <p:spPr>
          <a:xfrm>
            <a:off x="5321300" y="381000"/>
            <a:ext cx="6870700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navsat_transform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err="1">
                <a:solidFill>
                  <a:schemeClr val="tx1"/>
                </a:solidFill>
              </a:rPr>
              <a:t>NavSatTransform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클래스의 </a:t>
            </a:r>
            <a:r>
              <a:rPr lang="en-US" altLang="ko-KR" sz="1400" dirty="0" err="1">
                <a:solidFill>
                  <a:schemeClr val="tx1"/>
                </a:solidFill>
              </a:rPr>
              <a:t>NavSatTransform</a:t>
            </a:r>
            <a:r>
              <a:rPr lang="ko-KR" altLang="en-US" sz="1400" dirty="0">
                <a:solidFill>
                  <a:schemeClr val="tx1"/>
                </a:solidFill>
              </a:rPr>
              <a:t>의 값들 초기화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최신 </a:t>
            </a:r>
            <a:r>
              <a:rPr lang="en-US" altLang="ko-KR" sz="1400" dirty="0">
                <a:solidFill>
                  <a:schemeClr val="tx1"/>
                </a:solidFill>
              </a:rPr>
              <a:t>GPS/UTM/</a:t>
            </a:r>
            <a:r>
              <a:rPr lang="en-US" altLang="ko-KR" sz="1400" dirty="0" err="1">
                <a:solidFill>
                  <a:schemeClr val="tx1"/>
                </a:solidFill>
              </a:rPr>
              <a:t>LocalCartesian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데이터에 대한 공분산 사이즈 </a:t>
            </a:r>
            <a:r>
              <a:rPr lang="en-US" altLang="ko-KR" sz="1400" dirty="0">
                <a:solidFill>
                  <a:schemeClr val="tx1"/>
                </a:solidFill>
              </a:rPr>
              <a:t>resize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주파수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딜레이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변환 타임아웃 선언 및 초기화</a:t>
            </a:r>
          </a:p>
        </p:txBody>
      </p:sp>
    </p:spTree>
    <p:extLst>
      <p:ext uri="{BB962C8B-B14F-4D97-AF65-F5344CB8AC3E}">
        <p14:creationId xmlns:p14="http://schemas.microsoft.com/office/powerpoint/2010/main" val="358611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C2ED38-4677-4DCD-BC18-87A0BA559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44999" r="53219" b="4667"/>
          <a:stretch/>
        </p:blipFill>
        <p:spPr>
          <a:xfrm>
            <a:off x="1722687" y="1755071"/>
            <a:ext cx="8746626" cy="48046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1C4C9B7-1935-4F46-A4F9-CECE8E1E4599}"/>
              </a:ext>
            </a:extLst>
          </p:cNvPr>
          <p:cNvSpPr/>
          <p:nvPr/>
        </p:nvSpPr>
        <p:spPr>
          <a:xfrm>
            <a:off x="399297" y="199687"/>
            <a:ext cx="11393406" cy="1317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필요한 </a:t>
            </a:r>
            <a:r>
              <a:rPr lang="en-US" altLang="ko-KR" sz="1400" dirty="0">
                <a:solidFill>
                  <a:schemeClr val="tx1"/>
                </a:solidFill>
              </a:rPr>
              <a:t>parameter </a:t>
            </a:r>
            <a:r>
              <a:rPr lang="ko-KR" altLang="en-US" sz="1400" dirty="0">
                <a:solidFill>
                  <a:schemeClr val="tx1"/>
                </a:solidFill>
              </a:rPr>
              <a:t>로드 </a:t>
            </a:r>
            <a:r>
              <a:rPr lang="en-US" altLang="ko-KR" sz="1400" dirty="0">
                <a:solidFill>
                  <a:schemeClr val="tx1"/>
                </a:solidFill>
              </a:rPr>
              <a:t>(private parameter</a:t>
            </a:r>
            <a:r>
              <a:rPr lang="ko-KR" altLang="en-US" sz="1400" dirty="0">
                <a:solidFill>
                  <a:schemeClr val="tx1"/>
                </a:solidFill>
              </a:rPr>
              <a:t>로 접근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param : </a:t>
            </a:r>
            <a:r>
              <a:rPr lang="en-US" altLang="ko-KR" sz="1400" dirty="0" err="1">
                <a:solidFill>
                  <a:schemeClr val="tx1"/>
                </a:solidFill>
              </a:rPr>
              <a:t>getparam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ko-KR" altLang="en-US" sz="1400" dirty="0" err="1">
                <a:solidFill>
                  <a:schemeClr val="tx1"/>
                </a:solidFill>
              </a:rPr>
              <a:t>비슷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but, parameter</a:t>
            </a:r>
            <a:r>
              <a:rPr lang="ko-KR" altLang="en-US" sz="1400" dirty="0">
                <a:solidFill>
                  <a:schemeClr val="tx1"/>
                </a:solidFill>
              </a:rPr>
              <a:t>가 검색할 수 없는 경우 기본값을 지정 가능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더 이상 사용되지 않는 </a:t>
            </a:r>
            <a:r>
              <a:rPr lang="en-US" altLang="ko-KR" sz="1400" dirty="0">
                <a:solidFill>
                  <a:schemeClr val="tx1"/>
                </a:solidFill>
              </a:rPr>
              <a:t>parameter </a:t>
            </a:r>
            <a:r>
              <a:rPr lang="ko-KR" altLang="en-US" sz="1400" dirty="0">
                <a:solidFill>
                  <a:schemeClr val="tx1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94387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E87A30-1055-4E7C-813E-FF6DD3439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t="44815" r="58282" b="37894"/>
          <a:stretch/>
        </p:blipFill>
        <p:spPr>
          <a:xfrm>
            <a:off x="1169718" y="2928026"/>
            <a:ext cx="9852564" cy="21447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E84EA4-476E-48F9-9B08-51B8E684AD01}"/>
              </a:ext>
            </a:extLst>
          </p:cNvPr>
          <p:cNvSpPr/>
          <p:nvPr/>
        </p:nvSpPr>
        <p:spPr>
          <a:xfrm>
            <a:off x="399297" y="98558"/>
            <a:ext cx="11393406" cy="2144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경고를 억제해야 하는지 확인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nh.getparam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parameter server</a:t>
            </a:r>
            <a:r>
              <a:rPr lang="ko-KR" altLang="en-US" sz="1400" dirty="0">
                <a:solidFill>
                  <a:schemeClr val="tx1"/>
                </a:solidFill>
              </a:rPr>
              <a:t>에서 값을 가져옴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필요한 메시지와 서비스를 구독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service(</a:t>
            </a:r>
            <a:r>
              <a:rPr lang="ko-KR" altLang="en-US" sz="1400" dirty="0">
                <a:solidFill>
                  <a:schemeClr val="tx1"/>
                </a:solidFill>
              </a:rPr>
              <a:t>이름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기능을 할 함수</a:t>
            </a:r>
            <a:r>
              <a:rPr lang="en-US" altLang="ko-KR" sz="1400" dirty="0">
                <a:solidFill>
                  <a:schemeClr val="tx1"/>
                </a:solidFill>
              </a:rPr>
              <a:t>) : </a:t>
            </a:r>
            <a:r>
              <a:rPr lang="ko-KR" altLang="en-US" sz="1400" dirty="0" err="1">
                <a:solidFill>
                  <a:schemeClr val="tx1"/>
                </a:solidFill>
              </a:rPr>
              <a:t>요청시</a:t>
            </a:r>
            <a:r>
              <a:rPr lang="ko-KR" altLang="en-US" sz="1400" dirty="0">
                <a:solidFill>
                  <a:schemeClr val="tx1"/>
                </a:solidFill>
              </a:rPr>
              <a:t> 작동</a:t>
            </a:r>
          </a:p>
        </p:txBody>
      </p:sp>
    </p:spTree>
    <p:extLst>
      <p:ext uri="{BB962C8B-B14F-4D97-AF65-F5344CB8AC3E}">
        <p14:creationId xmlns:p14="http://schemas.microsoft.com/office/powerpoint/2010/main" val="345291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93C20-DC70-4C0B-B913-ACD718F31F8F}"/>
              </a:ext>
            </a:extLst>
          </p:cNvPr>
          <p:cNvSpPr/>
          <p:nvPr/>
        </p:nvSpPr>
        <p:spPr>
          <a:xfrm>
            <a:off x="399297" y="54818"/>
            <a:ext cx="11393406" cy="2249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If,</a:t>
            </a:r>
            <a:r>
              <a:rPr lang="ko-KR" altLang="en-US" sz="1400" dirty="0">
                <a:solidFill>
                  <a:schemeClr val="tx1"/>
                </a:solidFill>
              </a:rPr>
              <a:t> 첫 번째 </a:t>
            </a:r>
            <a:r>
              <a:rPr lang="en-US" altLang="ko-KR" sz="1400" dirty="0">
                <a:solidFill>
                  <a:schemeClr val="tx1"/>
                </a:solidFill>
              </a:rPr>
              <a:t>GPS </a:t>
            </a:r>
            <a:r>
              <a:rPr lang="ko-KR" altLang="en-US" sz="1400" dirty="0">
                <a:solidFill>
                  <a:schemeClr val="tx1"/>
                </a:solidFill>
              </a:rPr>
              <a:t>메시지 또는 </a:t>
            </a:r>
            <a:r>
              <a:rPr lang="en-US" altLang="ko-KR" sz="1400" dirty="0" err="1">
                <a:solidFill>
                  <a:schemeClr val="tx1"/>
                </a:solidFill>
              </a:rPr>
              <a:t>set_datum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</a:rPr>
              <a:t>데이텀을</a:t>
            </a:r>
            <a:r>
              <a:rPr lang="ko-KR" altLang="en-US" sz="1400" dirty="0">
                <a:solidFill>
                  <a:schemeClr val="tx1"/>
                </a:solidFill>
              </a:rPr>
              <a:t> 가져오고 </a:t>
            </a:r>
            <a:r>
              <a:rPr lang="en-US" altLang="ko-KR" sz="1400" dirty="0">
                <a:solidFill>
                  <a:schemeClr val="tx1"/>
                </a:solidFill>
              </a:rPr>
              <a:t>datum</a:t>
            </a:r>
            <a:r>
              <a:rPr lang="ko-KR" altLang="en-US" sz="1400" dirty="0">
                <a:solidFill>
                  <a:schemeClr val="tx1"/>
                </a:solidFill>
              </a:rPr>
              <a:t>이라는 </a:t>
            </a:r>
            <a:r>
              <a:rPr lang="en-US" altLang="ko-KR" sz="1400" dirty="0">
                <a:solidFill>
                  <a:schemeClr val="tx1"/>
                </a:solidFill>
              </a:rPr>
              <a:t>parameter</a:t>
            </a:r>
            <a:r>
              <a:rPr lang="ko-KR" altLang="en-US" sz="1400" dirty="0">
                <a:solidFill>
                  <a:schemeClr val="tx1"/>
                </a:solidFill>
              </a:rPr>
              <a:t>를 확인한다면 </a:t>
            </a:r>
            <a:r>
              <a:rPr lang="en-US" altLang="ko-KR" sz="1400" dirty="0" err="1">
                <a:solidFill>
                  <a:schemeClr val="tx1"/>
                </a:solidFill>
              </a:rPr>
              <a:t>srv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동작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hasparam</a:t>
            </a:r>
            <a:r>
              <a:rPr lang="en-US" altLang="ko-KR" sz="1400" dirty="0">
                <a:solidFill>
                  <a:schemeClr val="tx1"/>
                </a:solidFill>
              </a:rPr>
              <a:t> : parameter</a:t>
            </a:r>
            <a:r>
              <a:rPr lang="ko-KR" altLang="en-US" sz="1400" dirty="0">
                <a:solidFill>
                  <a:schemeClr val="tx1"/>
                </a:solidFill>
              </a:rPr>
              <a:t>의 존재를 확인할 수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Datum : </a:t>
            </a:r>
            <a:r>
              <a:rPr lang="ko-KR" altLang="en-US" sz="1400" dirty="0" err="1">
                <a:solidFill>
                  <a:schemeClr val="tx1"/>
                </a:solidFill>
              </a:rPr>
              <a:t>지구타원체가</a:t>
            </a:r>
            <a:r>
              <a:rPr lang="ko-KR" altLang="en-US" sz="1400" dirty="0">
                <a:solidFill>
                  <a:schemeClr val="tx1"/>
                </a:solidFill>
              </a:rPr>
              <a:t> 결정되고 나면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지구타원체가</a:t>
            </a:r>
            <a:r>
              <a:rPr lang="ko-KR" altLang="en-US" sz="1400" dirty="0">
                <a:solidFill>
                  <a:schemeClr val="tx1"/>
                </a:solidFill>
              </a:rPr>
              <a:t> 어떤 점을 중심으로 할지가 </a:t>
            </a:r>
            <a:r>
              <a:rPr lang="ko-KR" altLang="en-US" sz="1400" dirty="0" err="1">
                <a:solidFill>
                  <a:schemeClr val="tx1"/>
                </a:solidFill>
              </a:rPr>
              <a:t>결정되어야하는데</a:t>
            </a:r>
            <a:r>
              <a:rPr lang="ko-KR" altLang="en-US" sz="1400" dirty="0">
                <a:solidFill>
                  <a:schemeClr val="tx1"/>
                </a:solidFill>
              </a:rPr>
              <a:t> 그 기준점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Ostringstream</a:t>
            </a:r>
            <a:r>
              <a:rPr lang="en-US" altLang="ko-KR" sz="1400" dirty="0">
                <a:solidFill>
                  <a:schemeClr val="tx1"/>
                </a:solidFill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</a:rPr>
              <a:t>문자열 </a:t>
            </a:r>
            <a:r>
              <a:rPr lang="en-US" altLang="ko-KR" sz="1400" dirty="0">
                <a:solidFill>
                  <a:schemeClr val="tx1"/>
                </a:solidFill>
              </a:rPr>
              <a:t>format</a:t>
            </a:r>
            <a:r>
              <a:rPr lang="ko-KR" altLang="en-US" sz="1400" dirty="0">
                <a:solidFill>
                  <a:schemeClr val="tx1"/>
                </a:solidFill>
              </a:rPr>
              <a:t>을 조합하여 저장</a:t>
            </a:r>
            <a:r>
              <a:rPr lang="en-US" altLang="ko-KR" sz="1400" dirty="0">
                <a:solidFill>
                  <a:schemeClr val="tx1"/>
                </a:solidFill>
              </a:rPr>
              <a:t> / </a:t>
            </a:r>
            <a:r>
              <a:rPr lang="en-US" altLang="ko-KR" sz="1400" dirty="0" err="1">
                <a:solidFill>
                  <a:schemeClr val="tx1"/>
                </a:solidFill>
              </a:rPr>
              <a:t>Istringstream</a:t>
            </a:r>
            <a:r>
              <a:rPr lang="en-US" altLang="ko-KR" sz="1400" dirty="0">
                <a:solidFill>
                  <a:schemeClr val="tx1"/>
                </a:solidFill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</a:rPr>
              <a:t>문자열 포맷을 </a:t>
            </a:r>
            <a:r>
              <a:rPr lang="en-US" altLang="ko-KR" sz="1400" dirty="0">
                <a:solidFill>
                  <a:schemeClr val="tx1"/>
                </a:solidFill>
              </a:rPr>
              <a:t>parsing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읽은 </a:t>
            </a:r>
            <a:r>
              <a:rPr lang="en-US" altLang="ko-KR" sz="1400" dirty="0" err="1">
                <a:solidFill>
                  <a:schemeClr val="tx1"/>
                </a:solidFill>
              </a:rPr>
              <a:t>datum_config</a:t>
            </a:r>
            <a:r>
              <a:rPr lang="en-US" altLang="ko-KR" sz="1400" dirty="0">
                <a:solidFill>
                  <a:schemeClr val="tx1"/>
                </a:solidFill>
              </a:rPr>
              <a:t>[0~2]</a:t>
            </a:r>
            <a:r>
              <a:rPr lang="ko-KR" altLang="en-US" sz="1400" dirty="0">
                <a:solidFill>
                  <a:schemeClr val="tx1"/>
                </a:solidFill>
              </a:rPr>
              <a:t>를 하나씩 쪼개서 </a:t>
            </a:r>
            <a:r>
              <a:rPr lang="en-US" altLang="ko-KR" sz="1400" dirty="0" err="1">
                <a:solidFill>
                  <a:schemeClr val="tx1"/>
                </a:solidFill>
              </a:rPr>
              <a:t>datum_lat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lon</a:t>
            </a:r>
            <a:r>
              <a:rPr lang="en-US" altLang="ko-KR" sz="1400" dirty="0">
                <a:solidFill>
                  <a:schemeClr val="tx1"/>
                </a:solidFill>
              </a:rPr>
              <a:t>, yaw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en-US" altLang="ko-KR" sz="1400" dirty="0">
                <a:solidFill>
                  <a:schemeClr val="tx1"/>
                </a:solidFill>
              </a:rPr>
              <a:t>parsing 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FE45CE6-214C-430D-8335-E48776BEB2E8}"/>
              </a:ext>
            </a:extLst>
          </p:cNvPr>
          <p:cNvGrpSpPr/>
          <p:nvPr/>
        </p:nvGrpSpPr>
        <p:grpSpPr>
          <a:xfrm>
            <a:off x="308526" y="2363823"/>
            <a:ext cx="11268327" cy="4326394"/>
            <a:chOff x="183447" y="2091448"/>
            <a:chExt cx="11268327" cy="432639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756D27D-11C7-4D46-B54A-7D4DBDA39F9C}"/>
                </a:ext>
              </a:extLst>
            </p:cNvPr>
            <p:cNvGrpSpPr/>
            <p:nvPr/>
          </p:nvGrpSpPr>
          <p:grpSpPr>
            <a:xfrm>
              <a:off x="183447" y="2091448"/>
              <a:ext cx="11268327" cy="4326394"/>
              <a:chOff x="58368" y="1169735"/>
              <a:chExt cx="11268327" cy="432639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785D1110-287B-4054-B4B1-0A1C666DD7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8" t="20851" r="53074" b="29989"/>
              <a:stretch/>
            </p:blipFill>
            <p:spPr>
              <a:xfrm>
                <a:off x="3258385" y="1169735"/>
                <a:ext cx="8068310" cy="4326394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0C4C082-BC30-43E4-B149-CB7121157B24}"/>
                  </a:ext>
                </a:extLst>
              </p:cNvPr>
              <p:cNvSpPr/>
              <p:nvPr/>
            </p:nvSpPr>
            <p:spPr>
              <a:xfrm>
                <a:off x="58368" y="1237828"/>
                <a:ext cx="2564478" cy="5913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70C0"/>
                    </a:solidFill>
                  </a:rPr>
                  <a:t>ROS launch file</a:t>
                </a:r>
                <a:r>
                  <a:rPr lang="ko-KR" altLang="en-US" sz="1400" dirty="0">
                    <a:solidFill>
                      <a:srgbClr val="0070C0"/>
                    </a:solidFill>
                  </a:rPr>
                  <a:t>에서 </a:t>
                </a:r>
                <a:r>
                  <a:rPr lang="en-US" altLang="ko-KR" sz="1400" dirty="0" err="1">
                    <a:solidFill>
                      <a:srgbClr val="0070C0"/>
                    </a:solidFill>
                  </a:rPr>
                  <a:t>yaml</a:t>
                </a:r>
                <a:r>
                  <a:rPr lang="en-US" altLang="ko-KR" sz="1400" dirty="0">
                    <a:solidFill>
                      <a:srgbClr val="0070C0"/>
                    </a:solidFill>
                  </a:rPr>
                  <a:t> file</a:t>
                </a:r>
                <a:r>
                  <a:rPr lang="ko-KR" altLang="en-US" sz="1400" dirty="0">
                    <a:solidFill>
                      <a:srgbClr val="0070C0"/>
                    </a:solidFill>
                  </a:rPr>
                  <a:t>을 </a:t>
                </a:r>
                <a:r>
                  <a:rPr lang="en-US" altLang="ko-KR" sz="1400" dirty="0">
                    <a:solidFill>
                      <a:srgbClr val="0070C0"/>
                    </a:solidFill>
                  </a:rPr>
                  <a:t>load</a:t>
                </a:r>
                <a:r>
                  <a:rPr lang="ko-KR" altLang="en-US" sz="1400" dirty="0">
                    <a:solidFill>
                      <a:srgbClr val="0070C0"/>
                    </a:solidFill>
                  </a:rPr>
                  <a:t>해주는 편리한 도구</a:t>
                </a:r>
                <a:endParaRPr lang="ko-KR" altLang="en-US" sz="14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F9781333-CC43-4259-B238-F95A7FB7EA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2846" y="1556140"/>
                <a:ext cx="765244" cy="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118DAD95-9965-4789-8135-701FE3E9F7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2846" y="1888636"/>
                <a:ext cx="765245" cy="399780"/>
              </a:xfrm>
              <a:prstGeom prst="straightConnector1">
                <a:avLst/>
              </a:prstGeom>
              <a:ln w="28575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787B487-F2AE-4576-B449-7ECDBB59C68E}"/>
                  </a:ext>
                </a:extLst>
              </p:cNvPr>
              <p:cNvSpPr/>
              <p:nvPr/>
            </p:nvSpPr>
            <p:spPr>
              <a:xfrm>
                <a:off x="345533" y="1973206"/>
                <a:ext cx="2564478" cy="5913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solidFill>
                      <a:srgbClr val="0070C0"/>
                    </a:solidFill>
                  </a:rPr>
                  <a:t>예외 발생 가능성 있음</a:t>
                </a:r>
                <a:endParaRPr lang="ko-KR" altLang="en-US" sz="1400" dirty="0">
                  <a:solidFill>
                    <a:srgbClr val="0070C0"/>
                  </a:solidFill>
                </a:endParaRPr>
              </a:p>
            </p:txBody>
          </p:sp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DF4CE6A-FBC1-49A8-B200-33B798CE5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7925" y="4371504"/>
              <a:ext cx="765244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147BE08-E4E4-497C-B6BD-230E38408DF1}"/>
                </a:ext>
              </a:extLst>
            </p:cNvPr>
            <p:cNvSpPr/>
            <p:nvPr/>
          </p:nvSpPr>
          <p:spPr>
            <a:xfrm>
              <a:off x="202903" y="4069369"/>
              <a:ext cx="2564478" cy="591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Asset : </a:t>
              </a:r>
              <a:r>
                <a:rPr lang="ko-KR" altLang="en-US" sz="1400" dirty="0">
                  <a:solidFill>
                    <a:srgbClr val="0070C0"/>
                  </a:solidFill>
                </a:rPr>
                <a:t>어디에 에러가 났는지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A9B9905-0759-4F50-B5DE-21B435C81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67381" y="5920829"/>
              <a:ext cx="765244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490E07-A27E-49EF-907F-B917A8D5AACD}"/>
                </a:ext>
              </a:extLst>
            </p:cNvPr>
            <p:cNvSpPr/>
            <p:nvPr/>
          </p:nvSpPr>
          <p:spPr>
            <a:xfrm>
              <a:off x="222359" y="5570054"/>
              <a:ext cx="2564478" cy="7237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rgbClr val="0070C0"/>
                  </a:solidFill>
                </a:rPr>
                <a:t>Setprecision</a:t>
              </a:r>
              <a:endParaRPr lang="en-US" altLang="ko-KR" sz="1400" dirty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rgbClr val="0070C0"/>
                  </a:solidFill>
                </a:rPr>
                <a:t>부동 소수점에 대한 사용자</a:t>
              </a:r>
              <a:endParaRPr lang="en-US" altLang="ko-KR" sz="1400" dirty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rgbClr val="0070C0"/>
                  </a:solidFill>
                </a:rPr>
                <a:t>지정 정밀도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583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040DC6-80BF-4BC5-ABF6-6B5D0331C8ED}"/>
              </a:ext>
            </a:extLst>
          </p:cNvPr>
          <p:cNvGrpSpPr/>
          <p:nvPr/>
        </p:nvGrpSpPr>
        <p:grpSpPr>
          <a:xfrm>
            <a:off x="-39256" y="287654"/>
            <a:ext cx="7480916" cy="6282691"/>
            <a:chOff x="-39256" y="287654"/>
            <a:chExt cx="7480916" cy="62826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0AC0C49-8451-4887-B682-38F12A293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5" t="14889" r="59754" b="30000"/>
            <a:stretch/>
          </p:blipFill>
          <p:spPr>
            <a:xfrm>
              <a:off x="1051733" y="287654"/>
              <a:ext cx="6389927" cy="457258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1BC434-56B1-4858-8FD9-192ECA255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1" t="69778" r="58364" b="8667"/>
            <a:stretch/>
          </p:blipFill>
          <p:spPr>
            <a:xfrm>
              <a:off x="1051733" y="4860236"/>
              <a:ext cx="6389927" cy="1710109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DC11E34-D162-42DD-A8A9-4C77B79EE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599" y="3588562"/>
              <a:ext cx="330268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95B411-D244-40D1-B9D1-024FCFA5FE9E}"/>
                </a:ext>
              </a:extLst>
            </p:cNvPr>
            <p:cNvSpPr/>
            <p:nvPr/>
          </p:nvSpPr>
          <p:spPr>
            <a:xfrm>
              <a:off x="-39256" y="3292882"/>
              <a:ext cx="1008422" cy="5913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</a:rPr>
                <a:t>예외 처리</a:t>
              </a: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489D7C-4D00-4EAB-92F4-CB5BFCF00AB3}"/>
              </a:ext>
            </a:extLst>
          </p:cNvPr>
          <p:cNvSpPr/>
          <p:nvPr/>
        </p:nvSpPr>
        <p:spPr>
          <a:xfrm>
            <a:off x="7524227" y="165373"/>
            <a:ext cx="4667773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appendPrefix</a:t>
            </a:r>
            <a:r>
              <a:rPr lang="en-US" altLang="ko-KR" sz="1400" dirty="0">
                <a:solidFill>
                  <a:schemeClr val="tx1"/>
                </a:solidFill>
              </a:rPr>
              <a:t> : </a:t>
            </a:r>
            <a:r>
              <a:rPr lang="ko-KR" altLang="en-US" sz="1400" dirty="0">
                <a:solidFill>
                  <a:schemeClr val="tx1"/>
                </a:solidFill>
              </a:rPr>
              <a:t>접두사 추가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Bool </a:t>
            </a:r>
            <a:r>
              <a:rPr lang="ko-KR" altLang="en-US" sz="1400" dirty="0">
                <a:solidFill>
                  <a:schemeClr val="tx1"/>
                </a:solidFill>
              </a:rPr>
              <a:t>함수 </a:t>
            </a:r>
            <a:r>
              <a:rPr lang="en-US" altLang="ko-KR" sz="1400" dirty="0" err="1">
                <a:solidFill>
                  <a:schemeClr val="tx1"/>
                </a:solidFill>
              </a:rPr>
              <a:t>datumCallback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err="1">
                <a:solidFill>
                  <a:schemeClr val="tx1"/>
                </a:solidFill>
              </a:rPr>
              <a:t>SetDatum</a:t>
            </a:r>
            <a:r>
              <a:rPr lang="ko-KR" altLang="en-US" sz="1400" dirty="0">
                <a:solidFill>
                  <a:schemeClr val="tx1"/>
                </a:solidFill>
              </a:rPr>
              <a:t>에서 요청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요청된 </a:t>
            </a:r>
            <a:r>
              <a:rPr lang="en-US" altLang="ko-KR" sz="1400" dirty="0" err="1">
                <a:solidFill>
                  <a:schemeClr val="tx1"/>
                </a:solidFill>
              </a:rPr>
              <a:t>geo_pose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position </a:t>
            </a:r>
            <a:r>
              <a:rPr lang="ko-KR" altLang="en-US" sz="1400" dirty="0">
                <a:solidFill>
                  <a:schemeClr val="tx1"/>
                </a:solidFill>
              </a:rPr>
              <a:t>위도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</a:rPr>
              <a:t>datum_lat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요청된 </a:t>
            </a:r>
            <a:r>
              <a:rPr lang="en-US" altLang="ko-KR" sz="1400" dirty="0" err="1">
                <a:solidFill>
                  <a:schemeClr val="tx1"/>
                </a:solidFill>
              </a:rPr>
              <a:t>geo_pose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position </a:t>
            </a:r>
            <a:r>
              <a:rPr lang="ko-KR" altLang="en-US" sz="1400" dirty="0">
                <a:solidFill>
                  <a:schemeClr val="tx1"/>
                </a:solidFill>
              </a:rPr>
              <a:t>경도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</a:rPr>
              <a:t>datum_lon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sz="1400" dirty="0">
                <a:solidFill>
                  <a:schemeClr val="tx1"/>
                </a:solidFill>
              </a:rPr>
              <a:t>요청된 </a:t>
            </a:r>
            <a:r>
              <a:rPr lang="en-US" altLang="ko-KR" sz="1400" dirty="0" err="1">
                <a:solidFill>
                  <a:schemeClr val="tx1"/>
                </a:solidFill>
              </a:rPr>
              <a:t>geo_pose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position </a:t>
            </a:r>
            <a:r>
              <a:rPr lang="ko-KR" altLang="en-US" sz="1400" dirty="0">
                <a:solidFill>
                  <a:schemeClr val="tx1"/>
                </a:solidFill>
              </a:rPr>
              <a:t>고도 </a:t>
            </a:r>
            <a:r>
              <a:rPr lang="en-US" altLang="ko-KR" sz="1400" dirty="0">
                <a:solidFill>
                  <a:schemeClr val="tx1"/>
                </a:solidFill>
              </a:rPr>
              <a:t>= 0.0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Quat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ko-KR" altLang="en-US" sz="1400" dirty="0" err="1">
                <a:solidFill>
                  <a:schemeClr val="tx1"/>
                </a:solidFill>
              </a:rPr>
              <a:t>쿼터니안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quat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RPY(0 0 </a:t>
            </a:r>
            <a:r>
              <a:rPr lang="en-US" altLang="ko-KR" sz="1400" dirty="0" err="1">
                <a:solidFill>
                  <a:schemeClr val="tx1"/>
                </a:solidFill>
              </a:rPr>
              <a:t>datum_yaw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세팅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요청된 </a:t>
            </a:r>
            <a:r>
              <a:rPr lang="en-US" altLang="ko-KR" sz="1400" dirty="0" err="1">
                <a:solidFill>
                  <a:schemeClr val="tx1"/>
                </a:solidFill>
              </a:rPr>
              <a:t>geo_pose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err="1">
                <a:solidFill>
                  <a:schemeClr val="tx1"/>
                </a:solidFill>
              </a:rPr>
              <a:t>orientatio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 err="1">
                <a:solidFill>
                  <a:schemeClr val="tx1"/>
                </a:solidFill>
              </a:rPr>
              <a:t>quat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type</a:t>
            </a:r>
            <a:r>
              <a:rPr lang="ko-KR" altLang="en-US" sz="1400" dirty="0">
                <a:solidFill>
                  <a:schemeClr val="tx1"/>
                </a:solidFill>
              </a:rPr>
              <a:t>으로 </a:t>
            </a: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Bool </a:t>
            </a:r>
            <a:r>
              <a:rPr lang="ko-KR" altLang="en-US" sz="1400" dirty="0">
                <a:solidFill>
                  <a:schemeClr val="tx1"/>
                </a:solidFill>
              </a:rPr>
              <a:t>함수 </a:t>
            </a:r>
            <a:r>
              <a:rPr lang="en-US" altLang="ko-KR" sz="1400" dirty="0" err="1">
                <a:solidFill>
                  <a:schemeClr val="tx1"/>
                </a:solidFill>
              </a:rPr>
              <a:t>datumCallback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err="1">
                <a:solidFill>
                  <a:schemeClr val="tx1"/>
                </a:solidFill>
              </a:rPr>
              <a:t>SetDatum</a:t>
            </a:r>
            <a:r>
              <a:rPr lang="ko-KR" altLang="en-US" sz="1400" dirty="0">
                <a:solidFill>
                  <a:schemeClr val="tx1"/>
                </a:solidFill>
              </a:rPr>
              <a:t>에서 응답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Datumcallback</a:t>
            </a:r>
            <a:r>
              <a:rPr lang="ko-KR" altLang="en-US" sz="1400" dirty="0">
                <a:solidFill>
                  <a:schemeClr val="tx1"/>
                </a:solidFill>
              </a:rPr>
              <a:t>의 요청과 응답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Odom, GPS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subscriber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</a:rPr>
              <a:t>publish </a:t>
            </a:r>
            <a:r>
              <a:rPr lang="ko-KR" altLang="en-US" sz="1400" dirty="0">
                <a:solidFill>
                  <a:schemeClr val="tx1"/>
                </a:solidFill>
              </a:rPr>
              <a:t>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만약 첫 번째 </a:t>
            </a:r>
            <a:r>
              <a:rPr lang="en-US" altLang="ko-KR" sz="1400" dirty="0">
                <a:solidFill>
                  <a:schemeClr val="tx1"/>
                </a:solidFill>
              </a:rPr>
              <a:t>GPS </a:t>
            </a:r>
            <a:r>
              <a:rPr lang="ko-KR" altLang="en-US" sz="1400" dirty="0">
                <a:solidFill>
                  <a:schemeClr val="tx1"/>
                </a:solidFill>
              </a:rPr>
              <a:t>메시지 또는 </a:t>
            </a:r>
            <a:r>
              <a:rPr lang="en-US" altLang="ko-KR" sz="1400" dirty="0" err="1">
                <a:solidFill>
                  <a:schemeClr val="tx1"/>
                </a:solidFill>
              </a:rPr>
              <a:t>set_datum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</a:rPr>
              <a:t>데이텀을</a:t>
            </a:r>
            <a:r>
              <a:rPr lang="ko-KR" altLang="en-US" sz="1400" dirty="0">
                <a:solidFill>
                  <a:schemeClr val="tx1"/>
                </a:solidFill>
              </a:rPr>
              <a:t> 가져오고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or IMU </a:t>
            </a:r>
            <a:r>
              <a:rPr lang="ko-KR" altLang="en-US" sz="1400" dirty="0">
                <a:solidFill>
                  <a:schemeClr val="tx1"/>
                </a:solidFill>
              </a:rPr>
              <a:t>소스에서 </a:t>
            </a:r>
            <a:r>
              <a:rPr lang="en-US" altLang="ko-KR" sz="1400" dirty="0">
                <a:solidFill>
                  <a:schemeClr val="tx1"/>
                </a:solidFill>
              </a:rPr>
              <a:t>yaw</a:t>
            </a:r>
            <a:r>
              <a:rPr lang="ko-KR" altLang="en-US" sz="1400" dirty="0">
                <a:solidFill>
                  <a:schemeClr val="tx1"/>
                </a:solidFill>
              </a:rPr>
              <a:t>을 가져오지 않으면 </a:t>
            </a:r>
            <a:r>
              <a:rPr lang="en-US" altLang="ko-KR" sz="1400" dirty="0" err="1">
                <a:solidFill>
                  <a:srgbClr val="FF0000"/>
                </a:solidFill>
              </a:rPr>
              <a:t>imu</a:t>
            </a:r>
            <a:r>
              <a:rPr lang="en-US" altLang="ko-KR" sz="1400" dirty="0">
                <a:solidFill>
                  <a:srgbClr val="FF0000"/>
                </a:solidFill>
              </a:rPr>
              <a:t> sub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만약 </a:t>
            </a:r>
            <a:r>
              <a:rPr lang="en-US" altLang="ko-KR" sz="1400" dirty="0">
                <a:solidFill>
                  <a:schemeClr val="tx1"/>
                </a:solidFill>
              </a:rPr>
              <a:t>GPS </a:t>
            </a:r>
            <a:r>
              <a:rPr lang="ko-KR" altLang="en-US" sz="1400" dirty="0">
                <a:solidFill>
                  <a:schemeClr val="tx1"/>
                </a:solidFill>
              </a:rPr>
              <a:t>메시지 </a:t>
            </a:r>
            <a:r>
              <a:rPr lang="en-US" altLang="ko-KR" sz="1400" dirty="0">
                <a:solidFill>
                  <a:schemeClr val="tx1"/>
                </a:solidFill>
              </a:rPr>
              <a:t>pub</a:t>
            </a:r>
            <a:r>
              <a:rPr lang="ko-KR" altLang="en-US" sz="1400" dirty="0">
                <a:solidFill>
                  <a:schemeClr val="tx1"/>
                </a:solidFill>
              </a:rPr>
              <a:t>하면 </a:t>
            </a:r>
            <a:r>
              <a:rPr lang="ko-KR" altLang="en-US" sz="1400" dirty="0" err="1">
                <a:solidFill>
                  <a:srgbClr val="FF0000"/>
                </a:solidFill>
              </a:rPr>
              <a:t>필터링된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GPS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pub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8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CD9AE81-4520-4042-8F5F-CA72425C1FA5}"/>
              </a:ext>
            </a:extLst>
          </p:cNvPr>
          <p:cNvGrpSpPr/>
          <p:nvPr/>
        </p:nvGrpSpPr>
        <p:grpSpPr>
          <a:xfrm>
            <a:off x="68366" y="2384277"/>
            <a:ext cx="11781801" cy="3203730"/>
            <a:chOff x="36095" y="2013286"/>
            <a:chExt cx="12723413" cy="330867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835A07F-8162-4AF4-B5FD-B398CC37E8E1}"/>
                </a:ext>
              </a:extLst>
            </p:cNvPr>
            <p:cNvGrpSpPr/>
            <p:nvPr/>
          </p:nvGrpSpPr>
          <p:grpSpPr>
            <a:xfrm>
              <a:off x="36095" y="2013286"/>
              <a:ext cx="10948748" cy="2205791"/>
              <a:chOff x="36095" y="2013286"/>
              <a:chExt cx="10948748" cy="2205791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68D0952-17C0-4010-ACF1-939E21D5808F}"/>
                  </a:ext>
                </a:extLst>
              </p:cNvPr>
              <p:cNvSpPr/>
              <p:nvPr/>
            </p:nvSpPr>
            <p:spPr>
              <a:xfrm>
                <a:off x="222584" y="3428998"/>
                <a:ext cx="1756610" cy="770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EKF_NODE.cpp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1C75FB2-AAB5-43D9-BDF0-097D733C8A0B}"/>
                  </a:ext>
                </a:extLst>
              </p:cNvPr>
              <p:cNvSpPr/>
              <p:nvPr/>
            </p:nvSpPr>
            <p:spPr>
              <a:xfrm>
                <a:off x="36095" y="2699078"/>
                <a:ext cx="2213811" cy="770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EKF_NODELET.cpp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A59CDBD2-355B-46D8-AA5D-9A80E14EB5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3810" y="3429000"/>
                <a:ext cx="697831" cy="0"/>
              </a:xfrm>
              <a:prstGeom prst="straightConnector1">
                <a:avLst/>
              </a:prstGeom>
              <a:ln w="28575">
                <a:solidFill>
                  <a:srgbClr val="F16B6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63F47D6-733E-4963-A69F-4147B745247E}"/>
                  </a:ext>
                </a:extLst>
              </p:cNvPr>
              <p:cNvSpPr/>
              <p:nvPr/>
            </p:nvSpPr>
            <p:spPr>
              <a:xfrm>
                <a:off x="2899611" y="3043988"/>
                <a:ext cx="2225842" cy="770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ros_filter_types.h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E4E705F6-7907-45BC-92DC-4634EB303C08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>
                <a:off x="5125453" y="3428999"/>
                <a:ext cx="882314" cy="385010"/>
              </a:xfrm>
              <a:prstGeom prst="straightConnector1">
                <a:avLst/>
              </a:prstGeom>
              <a:ln w="28575">
                <a:solidFill>
                  <a:srgbClr val="F16B6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BFBDD4D6-F03E-48AD-B180-973195BF61C6}"/>
                  </a:ext>
                </a:extLst>
              </p:cNvPr>
              <p:cNvCxnSpPr>
                <a:cxnSpLocks/>
                <a:stCxn id="15" idx="3"/>
              </p:cNvCxnSpPr>
              <p:nvPr/>
            </p:nvCxnSpPr>
            <p:spPr>
              <a:xfrm flipV="1">
                <a:off x="5125453" y="3043988"/>
                <a:ext cx="878305" cy="385011"/>
              </a:xfrm>
              <a:prstGeom prst="straightConnector1">
                <a:avLst/>
              </a:prstGeom>
              <a:ln w="28575">
                <a:solidFill>
                  <a:srgbClr val="F16B6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6828A17-E61C-4A0F-9D5C-10FE168D4E5C}"/>
                  </a:ext>
                </a:extLst>
              </p:cNvPr>
              <p:cNvSpPr/>
              <p:nvPr/>
            </p:nvSpPr>
            <p:spPr>
              <a:xfrm>
                <a:off x="5941597" y="3449056"/>
                <a:ext cx="1397668" cy="770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EKF.h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212AC45-9474-41C5-AF7F-A3AA6EADA1DA}"/>
                  </a:ext>
                </a:extLst>
              </p:cNvPr>
              <p:cNvSpPr/>
              <p:nvPr/>
            </p:nvSpPr>
            <p:spPr>
              <a:xfrm>
                <a:off x="8771032" y="2634908"/>
                <a:ext cx="1957139" cy="770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filter_common.h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0B9CB505-051C-40E1-B53B-3A76D3C5C3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6288" y="2526632"/>
                <a:ext cx="906385" cy="513351"/>
              </a:xfrm>
              <a:prstGeom prst="straightConnector1">
                <a:avLst/>
              </a:prstGeom>
              <a:ln w="28575">
                <a:solidFill>
                  <a:srgbClr val="F16B6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53BE27A2-58AE-4F1D-AA0B-41538E0304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6288" y="3019925"/>
                <a:ext cx="954504" cy="18052"/>
              </a:xfrm>
              <a:prstGeom prst="straightConnector1">
                <a:avLst/>
              </a:prstGeom>
              <a:ln w="28575">
                <a:solidFill>
                  <a:srgbClr val="F16B6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DECEA65D-7C4F-4BB8-8701-394197EF4394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7724283" y="3028951"/>
                <a:ext cx="908390" cy="592553"/>
              </a:xfrm>
              <a:prstGeom prst="straightConnector1">
                <a:avLst/>
              </a:prstGeom>
              <a:ln w="28575">
                <a:solidFill>
                  <a:srgbClr val="F16B6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B1E382D-6D7B-479F-B2C0-AF40FC99C642}"/>
                  </a:ext>
                </a:extLst>
              </p:cNvPr>
              <p:cNvSpPr/>
              <p:nvPr/>
            </p:nvSpPr>
            <p:spPr>
              <a:xfrm>
                <a:off x="5941597" y="2634908"/>
                <a:ext cx="1756610" cy="770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ros_filter.h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FB0FCEF-EEA9-476A-BA6C-BA6B302938BE}"/>
                  </a:ext>
                </a:extLst>
              </p:cNvPr>
              <p:cNvSpPr/>
              <p:nvPr/>
            </p:nvSpPr>
            <p:spPr>
              <a:xfrm>
                <a:off x="8632673" y="3236493"/>
                <a:ext cx="1756610" cy="770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filter_base.h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EE78EE51-BE9D-42D6-9017-820DCF0A3F02}"/>
                  </a:ext>
                </a:extLst>
              </p:cNvPr>
              <p:cNvSpPr/>
              <p:nvPr/>
            </p:nvSpPr>
            <p:spPr>
              <a:xfrm>
                <a:off x="8771032" y="2013286"/>
                <a:ext cx="2213811" cy="770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err="1">
                    <a:solidFill>
                      <a:schemeClr val="tx1"/>
                    </a:solidFill>
                  </a:rPr>
                  <a:t>Ros_filter_utilities.h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C078A3D-FD5C-4BF1-9668-644FAA8E7F6D}"/>
                </a:ext>
              </a:extLst>
            </p:cNvPr>
            <p:cNvCxnSpPr>
              <a:cxnSpLocks/>
            </p:cNvCxnSpPr>
            <p:nvPr/>
          </p:nvCxnSpPr>
          <p:spPr>
            <a:xfrm>
              <a:off x="7257050" y="3874164"/>
              <a:ext cx="882314" cy="385010"/>
            </a:xfrm>
            <a:prstGeom prst="straightConnector1">
              <a:avLst/>
            </a:prstGeom>
            <a:ln w="28575">
              <a:solidFill>
                <a:srgbClr val="F16B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6472831-6130-42F6-ACAC-834D5BFC1E5A}"/>
                </a:ext>
              </a:extLst>
            </p:cNvPr>
            <p:cNvSpPr/>
            <p:nvPr/>
          </p:nvSpPr>
          <p:spPr>
            <a:xfrm>
              <a:off x="8137369" y="3914261"/>
              <a:ext cx="1756610" cy="7700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filter_base.h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2FD9BF-C4C4-4EEC-B8BD-CE9E8E767EBF}"/>
                </a:ext>
              </a:extLst>
            </p:cNvPr>
            <p:cNvSpPr/>
            <p:nvPr/>
          </p:nvSpPr>
          <p:spPr>
            <a:xfrm>
              <a:off x="10802369" y="3886007"/>
              <a:ext cx="1957139" cy="7700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filter_common.h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BF4529C-75FF-447F-B1E7-213F851C60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5698" y="4335365"/>
              <a:ext cx="954504" cy="18052"/>
            </a:xfrm>
            <a:prstGeom prst="straightConnector1">
              <a:avLst/>
            </a:prstGeom>
            <a:ln w="28575">
              <a:solidFill>
                <a:srgbClr val="F16B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3CBCCE1-0091-4AD7-8095-4D0E1734C82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693" y="4344391"/>
              <a:ext cx="908390" cy="612596"/>
            </a:xfrm>
            <a:prstGeom prst="straightConnector1">
              <a:avLst/>
            </a:prstGeom>
            <a:ln w="28575">
              <a:solidFill>
                <a:srgbClr val="F16B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74B29F4-943A-4FC6-9C9C-21B404DC7EEE}"/>
                </a:ext>
              </a:extLst>
            </p:cNvPr>
            <p:cNvSpPr/>
            <p:nvPr/>
          </p:nvSpPr>
          <p:spPr>
            <a:xfrm>
              <a:off x="10902633" y="4551939"/>
              <a:ext cx="1756610" cy="7700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chemeClr val="tx1"/>
                  </a:solidFill>
                </a:rPr>
                <a:t>filter_utilities.h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9449A4-9D92-4F80-B36B-F74BC95B850C}"/>
              </a:ext>
            </a:extLst>
          </p:cNvPr>
          <p:cNvSpPr/>
          <p:nvPr/>
        </p:nvSpPr>
        <p:spPr>
          <a:xfrm>
            <a:off x="2959100" y="6108700"/>
            <a:ext cx="6350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그림 </a:t>
            </a:r>
            <a:r>
              <a:rPr lang="en-US" altLang="ko-KR" sz="1200" dirty="0">
                <a:solidFill>
                  <a:schemeClr val="tx1"/>
                </a:solidFill>
              </a:rPr>
              <a:t>2. EKF </a:t>
            </a:r>
            <a:r>
              <a:rPr lang="ko-KR" altLang="en-US" sz="1200" dirty="0">
                <a:solidFill>
                  <a:schemeClr val="tx1"/>
                </a:solidFill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1652568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4406EE9-1C93-42AB-A8DA-0850D41C47C4}"/>
              </a:ext>
            </a:extLst>
          </p:cNvPr>
          <p:cNvGrpSpPr/>
          <p:nvPr/>
        </p:nvGrpSpPr>
        <p:grpSpPr>
          <a:xfrm>
            <a:off x="-9725" y="438324"/>
            <a:ext cx="8192455" cy="5981352"/>
            <a:chOff x="77824" y="438324"/>
            <a:chExt cx="8192455" cy="598135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B015ED-C2B0-4E89-85D0-44284B0546E2}"/>
                </a:ext>
              </a:extLst>
            </p:cNvPr>
            <p:cNvGrpSpPr/>
            <p:nvPr/>
          </p:nvGrpSpPr>
          <p:grpSpPr>
            <a:xfrm>
              <a:off x="1269855" y="438324"/>
              <a:ext cx="7000424" cy="5981352"/>
              <a:chOff x="251670" y="528505"/>
              <a:chExt cx="4597168" cy="395405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841191B9-74D9-4516-B261-75BF704C5A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0" t="43384" r="53004" b="23833"/>
              <a:stretch/>
            </p:blipFill>
            <p:spPr>
              <a:xfrm>
                <a:off x="251671" y="2796377"/>
                <a:ext cx="4597167" cy="1686187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01B19ECC-2601-4C16-81F1-B90591906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51" t="50499" r="54942" b="5138"/>
              <a:stretch/>
            </p:blipFill>
            <p:spPr>
              <a:xfrm>
                <a:off x="251670" y="528505"/>
                <a:ext cx="4597167" cy="2281807"/>
              </a:xfrm>
              <a:prstGeom prst="rect">
                <a:avLst/>
              </a:prstGeom>
            </p:spPr>
          </p:pic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CDD27C3-72DD-4C62-AE39-D36E9F054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527" y="1211042"/>
              <a:ext cx="330268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F3B780F-D135-441C-93B1-460BD38F8B3E}"/>
                </a:ext>
              </a:extLst>
            </p:cNvPr>
            <p:cNvSpPr/>
            <p:nvPr/>
          </p:nvSpPr>
          <p:spPr>
            <a:xfrm>
              <a:off x="77824" y="801028"/>
              <a:ext cx="1147864" cy="8200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0070C0"/>
                  </a:solidFill>
                </a:rPr>
                <a:t>주기적</a:t>
              </a:r>
              <a:endParaRPr lang="en-US" altLang="ko-KR" sz="1400" dirty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rgbClr val="0070C0"/>
                  </a:solidFill>
                </a:rPr>
                <a:t>업데이트</a:t>
              </a:r>
              <a:endParaRPr lang="en-US" altLang="ko-KR" sz="1400" dirty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rgbClr val="0070C0"/>
                  </a:solidFill>
                </a:rPr>
                <a:t>호출 타이머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FC841D-DB26-4CE2-B64C-D86525677C1C}"/>
              </a:ext>
            </a:extLst>
          </p:cNvPr>
          <p:cNvSpPr/>
          <p:nvPr/>
        </p:nvSpPr>
        <p:spPr>
          <a:xfrm>
            <a:off x="8180962" y="165373"/>
            <a:ext cx="4020766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주기적 업데이트를 위해 호출되는 </a:t>
            </a:r>
            <a:r>
              <a:rPr lang="ko-KR" altLang="en-US" sz="1400" b="1" dirty="0" err="1">
                <a:solidFill>
                  <a:schemeClr val="tx1"/>
                </a:solidFill>
              </a:rPr>
              <a:t>콜백</a:t>
            </a:r>
            <a:r>
              <a:rPr lang="ko-KR" altLang="en-US" sz="1400" b="1" dirty="0">
                <a:solidFill>
                  <a:schemeClr val="tx1"/>
                </a:solidFill>
              </a:rPr>
              <a:t> 함수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highlight>
                  <a:srgbClr val="C0C0C0"/>
                </a:highlight>
              </a:rPr>
              <a:t>방향 계산 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C0C0C0"/>
                </a:highlight>
              </a:rPr>
              <a:t>실수시</a:t>
            </a:r>
            <a:endParaRPr lang="en-US" altLang="ko-KR" sz="1400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UTM </a:t>
            </a:r>
            <a:r>
              <a:rPr lang="ko-KR" altLang="en-US" sz="1400" dirty="0">
                <a:solidFill>
                  <a:schemeClr val="tx1"/>
                </a:solidFill>
              </a:rPr>
              <a:t>프레임에서 </a:t>
            </a:r>
            <a:r>
              <a:rPr lang="en-US" altLang="ko-KR" sz="1400" dirty="0">
                <a:solidFill>
                  <a:schemeClr val="tx1"/>
                </a:solidFill>
              </a:rPr>
              <a:t>Odom </a:t>
            </a:r>
            <a:r>
              <a:rPr lang="ko-KR" altLang="en-US" sz="1400" dirty="0">
                <a:solidFill>
                  <a:schemeClr val="tx1"/>
                </a:solidFill>
              </a:rPr>
              <a:t>프레임으로의 변환을 계산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만약 방향 계산 굿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</a:rPr>
              <a:t>yaw </a:t>
            </a:r>
            <a:r>
              <a:rPr lang="ko-KR" altLang="en-US" sz="1400" dirty="0">
                <a:solidFill>
                  <a:schemeClr val="tx1"/>
                </a:solidFill>
              </a:rPr>
              <a:t>안 가져오고 첫 번째 </a:t>
            </a:r>
            <a:r>
              <a:rPr lang="en-US" altLang="ko-KR" sz="1400" dirty="0">
                <a:solidFill>
                  <a:schemeClr val="tx1"/>
                </a:solidFill>
              </a:rPr>
              <a:t>GPS </a:t>
            </a:r>
            <a:r>
              <a:rPr lang="ko-KR" altLang="en-US" sz="1400" dirty="0">
                <a:solidFill>
                  <a:schemeClr val="tx1"/>
                </a:solidFill>
              </a:rPr>
              <a:t>메시지 또는 </a:t>
            </a:r>
            <a:r>
              <a:rPr lang="en-US" altLang="ko-KR" sz="1400" dirty="0" err="1">
                <a:solidFill>
                  <a:schemeClr val="tx1"/>
                </a:solidFill>
              </a:rPr>
              <a:t>set_datum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</a:rPr>
              <a:t>데이텀을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안가져오면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Imu</a:t>
            </a:r>
            <a:r>
              <a:rPr lang="en-US" altLang="ko-KR" sz="1400" dirty="0">
                <a:solidFill>
                  <a:srgbClr val="FF0000"/>
                </a:solidFill>
              </a:rPr>
              <a:t> sub shut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down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highlight>
                  <a:srgbClr val="C0C0C0"/>
                </a:highlight>
              </a:rPr>
              <a:t>방향 계산 굿</a:t>
            </a:r>
            <a:endParaRPr lang="en-US" altLang="ko-KR" sz="1400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만약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전송하기 전에 </a:t>
            </a:r>
            <a:r>
              <a:rPr lang="en-US" altLang="ko-KR" sz="1400" dirty="0">
                <a:solidFill>
                  <a:schemeClr val="tx1"/>
                </a:solidFill>
              </a:rPr>
              <a:t>GPS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ko-KR" altLang="en-US" sz="1400" dirty="0">
                <a:solidFill>
                  <a:schemeClr val="tx1"/>
                </a:solidFill>
              </a:rPr>
              <a:t> 메시지를 준비했다면 </a:t>
            </a:r>
            <a:r>
              <a:rPr lang="en-US" altLang="ko-KR" sz="1400" dirty="0">
                <a:solidFill>
                  <a:srgbClr val="FF0000"/>
                </a:solidFill>
              </a:rPr>
              <a:t>odometry/</a:t>
            </a:r>
            <a:r>
              <a:rPr lang="en-US" altLang="ko-KR" sz="1400" dirty="0" err="1">
                <a:solidFill>
                  <a:srgbClr val="FF0000"/>
                </a:solidFill>
              </a:rPr>
              <a:t>gps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gps_odom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구독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만약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pub</a:t>
            </a:r>
            <a:r>
              <a:rPr lang="ko-KR" altLang="en-US" sz="1400" dirty="0">
                <a:solidFill>
                  <a:schemeClr val="tx1"/>
                </a:solidFill>
              </a:rPr>
              <a:t>시 </a:t>
            </a:r>
            <a:r>
              <a:rPr lang="en-US" altLang="ko-KR" sz="1400" dirty="0" err="1">
                <a:solidFill>
                  <a:srgbClr val="FF0000"/>
                </a:solidFill>
              </a:rPr>
              <a:t>odom_gps</a:t>
            </a:r>
            <a:r>
              <a:rPr lang="ko-KR" altLang="en-US" sz="1400" dirty="0">
                <a:solidFill>
                  <a:srgbClr val="FF0000"/>
                </a:solidFill>
              </a:rPr>
              <a:t>을 </a:t>
            </a:r>
            <a:r>
              <a:rPr lang="en-US" altLang="ko-KR" sz="1400" dirty="0">
                <a:solidFill>
                  <a:srgbClr val="FF0000"/>
                </a:solidFill>
              </a:rPr>
              <a:t>msg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- </a:t>
            </a:r>
            <a:r>
              <a:rPr lang="ko-KR" altLang="en-US" sz="1400" dirty="0">
                <a:solidFill>
                  <a:schemeClr val="tx1"/>
                </a:solidFill>
              </a:rPr>
              <a:t>만약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데이터를 다시 </a:t>
            </a:r>
            <a:r>
              <a:rPr lang="en-US" altLang="ko-KR" sz="1400" dirty="0">
                <a:solidFill>
                  <a:schemeClr val="tx1"/>
                </a:solidFill>
              </a:rPr>
              <a:t>GPS</a:t>
            </a:r>
            <a:r>
              <a:rPr lang="ko-KR" altLang="en-US" sz="1400" dirty="0">
                <a:solidFill>
                  <a:schemeClr val="tx1"/>
                </a:solidFill>
              </a:rPr>
              <a:t>로 변환하고 </a:t>
            </a:r>
            <a:r>
              <a:rPr lang="ko-KR" altLang="en-US" sz="1400" dirty="0" err="1">
                <a:solidFill>
                  <a:schemeClr val="tx1"/>
                </a:solidFill>
              </a:rPr>
              <a:t>브로드캐스트했다면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</a:rPr>
              <a:t>필터링된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GPS </a:t>
            </a:r>
            <a:r>
              <a:rPr lang="ko-KR" altLang="en-US" sz="1400" dirty="0">
                <a:solidFill>
                  <a:srgbClr val="FF0000"/>
                </a:solidFill>
              </a:rPr>
              <a:t>데이터 게시자를 </a:t>
            </a:r>
            <a:r>
              <a:rPr lang="en-US" altLang="ko-KR" sz="1400" dirty="0">
                <a:solidFill>
                  <a:srgbClr val="FF0000"/>
                </a:solidFill>
              </a:rPr>
              <a:t>pub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103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8EB49D-2D74-4596-B942-237A20487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16431" r="54282" b="45912"/>
          <a:stretch/>
        </p:blipFill>
        <p:spPr>
          <a:xfrm>
            <a:off x="2131978" y="3429000"/>
            <a:ext cx="7928043" cy="330251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F361EEA-7146-4F14-8940-060A99BCBC5E}"/>
              </a:ext>
            </a:extLst>
          </p:cNvPr>
          <p:cNvSpPr/>
          <p:nvPr/>
        </p:nvSpPr>
        <p:spPr>
          <a:xfrm>
            <a:off x="399296" y="29418"/>
            <a:ext cx="11703803" cy="3302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다음과 같은 경우에만 이 작업을 수행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이전에 </a:t>
            </a:r>
            <a:r>
              <a:rPr lang="en-US" altLang="ko-KR" sz="1400" dirty="0" err="1">
                <a:solidFill>
                  <a:schemeClr val="tx1"/>
                </a:solidFill>
              </a:rPr>
              <a:t>odom_frame</a:t>
            </a:r>
            <a:r>
              <a:rPr lang="en-US" altLang="ko-KR" sz="1400" dirty="0">
                <a:solidFill>
                  <a:schemeClr val="tx1"/>
                </a:solidFill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</a:rPr>
              <a:t>cartesian_frame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변환을 계산하지 않았을 때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</a:rPr>
              <a:t>필요한 데이터를 받았을 때 </a:t>
            </a:r>
            <a:r>
              <a:rPr lang="en-US" altLang="ko-KR" sz="1400" dirty="0">
                <a:solidFill>
                  <a:schemeClr val="tx1"/>
                </a:solidFill>
              </a:rPr>
              <a:t>&gt; if, </a:t>
            </a:r>
            <a:r>
              <a:rPr lang="ko-KR" altLang="en-US" sz="1400" dirty="0">
                <a:solidFill>
                  <a:srgbClr val="FF0000"/>
                </a:solidFill>
              </a:rPr>
              <a:t>방향이 이상하고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사용가능한 </a:t>
            </a:r>
            <a:r>
              <a:rPr lang="en-US" altLang="ko-KR" sz="1400" dirty="0" err="1">
                <a:solidFill>
                  <a:srgbClr val="FF0000"/>
                </a:solidFill>
              </a:rPr>
              <a:t>odom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</a:rPr>
              <a:t>gps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</a:rPr>
              <a:t>imu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수신</a:t>
            </a:r>
            <a:r>
              <a:rPr lang="ko-KR" altLang="en-US" sz="1400" dirty="0">
                <a:solidFill>
                  <a:schemeClr val="tx1"/>
                </a:solidFill>
              </a:rPr>
              <a:t>했으면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데카르트 자세는 로봇의 </a:t>
            </a:r>
            <a:r>
              <a:rPr lang="en-US" altLang="ko-KR" sz="1400" dirty="0">
                <a:solidFill>
                  <a:schemeClr val="tx1"/>
                </a:solidFill>
              </a:rPr>
              <a:t>GPS </a:t>
            </a:r>
            <a:r>
              <a:rPr lang="ko-KR" altLang="en-US" sz="1400" dirty="0">
                <a:solidFill>
                  <a:schemeClr val="tx1"/>
                </a:solidFill>
              </a:rPr>
              <a:t>센서 위치에 주어지므로 로봇 원점의 데카르트 자세를 가져와야 함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만약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en-US" altLang="ko-KR" sz="1400" dirty="0">
                <a:solidFill>
                  <a:schemeClr val="tx1"/>
                </a:solidFill>
              </a:rPr>
              <a:t> msg </a:t>
            </a:r>
            <a:r>
              <a:rPr lang="ko-KR" altLang="en-US" sz="1400" dirty="0">
                <a:solidFill>
                  <a:schemeClr val="tx1"/>
                </a:solidFill>
              </a:rPr>
              <a:t>혹은 </a:t>
            </a:r>
            <a:r>
              <a:rPr lang="en-US" altLang="ko-KR" sz="1400" dirty="0" err="1">
                <a:solidFill>
                  <a:schemeClr val="tx1"/>
                </a:solidFill>
              </a:rPr>
              <a:t>set_datum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</a:rPr>
              <a:t>데이텀</a:t>
            </a:r>
            <a:r>
              <a:rPr lang="ko-KR" altLang="en-US" sz="1400" dirty="0">
                <a:solidFill>
                  <a:schemeClr val="tx1"/>
                </a:solidFill>
              </a:rPr>
              <a:t> 안가지고 오면 </a:t>
            </a:r>
            <a:r>
              <a:rPr lang="en-US" altLang="ko-KR" sz="1400" dirty="0" err="1">
                <a:solidFill>
                  <a:srgbClr val="FF0000"/>
                </a:solidFill>
              </a:rPr>
              <a:t>getRobotOriginCartesianPose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en-US" altLang="ko-KR" sz="1400" dirty="0">
                <a:solidFill>
                  <a:schemeClr val="tx1"/>
                </a:solidFill>
              </a:rPr>
              <a:t> msg </a:t>
            </a:r>
            <a:r>
              <a:rPr lang="ko-KR" altLang="en-US" sz="1400" dirty="0">
                <a:solidFill>
                  <a:schemeClr val="tx1"/>
                </a:solidFill>
              </a:rPr>
              <a:t>혹은 </a:t>
            </a:r>
            <a:r>
              <a:rPr lang="en-US" altLang="ko-KR" sz="1400" dirty="0" err="1">
                <a:solidFill>
                  <a:schemeClr val="tx1"/>
                </a:solidFill>
              </a:rPr>
              <a:t>set_datum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</a:rPr>
              <a:t>데이텀</a:t>
            </a:r>
            <a:r>
              <a:rPr lang="ko-KR" altLang="en-US" sz="1400" dirty="0">
                <a:solidFill>
                  <a:schemeClr val="tx1"/>
                </a:solidFill>
              </a:rPr>
              <a:t> 주어지면 </a:t>
            </a:r>
            <a:r>
              <a:rPr lang="en-US" altLang="ko-KR" sz="1400" dirty="0">
                <a:solidFill>
                  <a:schemeClr val="tx1"/>
                </a:solidFill>
              </a:rPr>
              <a:t>&gt;</a:t>
            </a:r>
            <a:r>
              <a:rPr lang="ko-KR" altLang="en-US" sz="1400" dirty="0">
                <a:solidFill>
                  <a:schemeClr val="tx1"/>
                </a:solidFill>
              </a:rPr>
              <a:t> 변환된 데카르트 포즈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ko-KR" altLang="en-US" sz="1400" dirty="0">
                <a:solidFill>
                  <a:schemeClr val="tx1"/>
                </a:solidFill>
              </a:rPr>
              <a:t>변환된 보정된 데카르트 포즈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gps_cartesian_pose</a:t>
            </a:r>
            <a:r>
              <a:rPr lang="en-US" altLang="ko-KR" sz="1400" dirty="0">
                <a:solidFill>
                  <a:srgbClr val="FF0000"/>
                </a:solidFill>
              </a:rPr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robot_odom_pose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8A15-117E-4448-8FD0-6F7A47766603}"/>
              </a:ext>
            </a:extLst>
          </p:cNvPr>
          <p:cNvSpPr/>
          <p:nvPr/>
        </p:nvSpPr>
        <p:spPr>
          <a:xfrm>
            <a:off x="2551890" y="5450749"/>
            <a:ext cx="7623242" cy="3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 err="1">
                <a:solidFill>
                  <a:srgbClr val="0070C0"/>
                </a:solidFill>
              </a:rPr>
              <a:t>getRobotOriginCartesianPose</a:t>
            </a:r>
            <a:r>
              <a:rPr lang="en-US" altLang="ko-KR" sz="1100" b="1" dirty="0">
                <a:solidFill>
                  <a:srgbClr val="0070C0"/>
                </a:solidFill>
              </a:rPr>
              <a:t>(</a:t>
            </a:r>
            <a:r>
              <a:rPr lang="en-US" altLang="ko-KR" sz="1100" b="1" dirty="0" err="1">
                <a:solidFill>
                  <a:srgbClr val="0070C0"/>
                </a:solidFill>
              </a:rPr>
              <a:t>gps_cartesian_pose</a:t>
            </a:r>
            <a:r>
              <a:rPr lang="en-US" altLang="ko-KR" sz="1100" b="1" dirty="0">
                <a:solidFill>
                  <a:srgbClr val="0070C0"/>
                </a:solidFill>
              </a:rPr>
              <a:t>,         </a:t>
            </a:r>
            <a:r>
              <a:rPr lang="en-US" altLang="ko-KR" sz="1100" b="1" dirty="0" err="1">
                <a:solidFill>
                  <a:srgbClr val="0070C0"/>
                </a:solidFill>
              </a:rPr>
              <a:t>robot_odom_pose</a:t>
            </a:r>
            <a:r>
              <a:rPr lang="en-US" altLang="ko-KR" sz="1100" b="1" dirty="0">
                <a:solidFill>
                  <a:srgbClr val="0070C0"/>
                </a:solidFill>
              </a:rPr>
              <a:t>,                         </a:t>
            </a:r>
            <a:r>
              <a:rPr lang="en-US" altLang="ko-KR" sz="1100" b="1" dirty="0" err="1">
                <a:solidFill>
                  <a:srgbClr val="0070C0"/>
                </a:solidFill>
              </a:rPr>
              <a:t>transform_time</a:t>
            </a:r>
            <a:r>
              <a:rPr lang="en-US" altLang="ko-KR" sz="11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4683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2344CD6-0ADE-4C94-8791-83C16EE52A20}"/>
              </a:ext>
            </a:extLst>
          </p:cNvPr>
          <p:cNvGrpSpPr/>
          <p:nvPr/>
        </p:nvGrpSpPr>
        <p:grpSpPr>
          <a:xfrm>
            <a:off x="2466029" y="3477638"/>
            <a:ext cx="7135171" cy="3206923"/>
            <a:chOff x="29185" y="3647872"/>
            <a:chExt cx="6536715" cy="28225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48EB49D-2D74-4596-B942-237A20487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" t="55530" r="60975" b="29291"/>
            <a:stretch/>
          </p:blipFill>
          <p:spPr>
            <a:xfrm>
              <a:off x="29185" y="3647872"/>
              <a:ext cx="6536715" cy="133117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02D7D2-BE76-4F9C-B95E-C57D64E88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5" t="60117" r="57140" b="21349"/>
            <a:stretch/>
          </p:blipFill>
          <p:spPr>
            <a:xfrm>
              <a:off x="29185" y="4979046"/>
              <a:ext cx="6536715" cy="1491401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90E1C5-5482-47BC-B59F-0088EBE878EC}"/>
              </a:ext>
            </a:extLst>
          </p:cNvPr>
          <p:cNvSpPr/>
          <p:nvPr/>
        </p:nvSpPr>
        <p:spPr>
          <a:xfrm>
            <a:off x="83361" y="0"/>
            <a:ext cx="12025278" cy="3448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인간이 축에 대한 회전</a:t>
            </a:r>
            <a:r>
              <a:rPr lang="en-US" altLang="ko-KR" sz="1400" dirty="0">
                <a:solidFill>
                  <a:schemeClr val="tx1"/>
                </a:solidFill>
              </a:rPr>
              <a:t>(=</a:t>
            </a:r>
            <a:r>
              <a:rPr lang="ko-KR" altLang="en-US" sz="1400" dirty="0">
                <a:solidFill>
                  <a:schemeClr val="tx1"/>
                </a:solidFill>
              </a:rPr>
              <a:t>오리엔테이션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을 생각하기는 쉽지만 </a:t>
            </a:r>
            <a:r>
              <a:rPr lang="ko-KR" altLang="en-US" sz="1400" dirty="0" err="1">
                <a:solidFill>
                  <a:schemeClr val="tx1"/>
                </a:solidFill>
              </a:rPr>
              <a:t>쿼터니언의</a:t>
            </a:r>
            <a:r>
              <a:rPr lang="ko-KR" altLang="en-US" sz="1400" dirty="0">
                <a:solidFill>
                  <a:schemeClr val="tx1"/>
                </a:solidFill>
              </a:rPr>
              <a:t> 관점에서 생각하기는 어려움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(X</a:t>
            </a:r>
            <a:r>
              <a:rPr lang="ko-KR" altLang="en-US" sz="1400" dirty="0">
                <a:solidFill>
                  <a:schemeClr val="tx1"/>
                </a:solidFill>
              </a:rPr>
              <a:t>축에 대한 롤링</a:t>
            </a:r>
            <a:r>
              <a:rPr lang="en-US" altLang="ko-KR" sz="1400" dirty="0">
                <a:solidFill>
                  <a:schemeClr val="tx1"/>
                </a:solidFill>
              </a:rPr>
              <a:t>) / (Y</a:t>
            </a:r>
            <a:r>
              <a:rPr lang="ko-KR" altLang="en-US" sz="1400" dirty="0">
                <a:solidFill>
                  <a:schemeClr val="tx1"/>
                </a:solidFill>
              </a:rPr>
              <a:t>축에 대한 후속 피치</a:t>
            </a:r>
            <a:r>
              <a:rPr lang="en-US" altLang="ko-KR" sz="1400" dirty="0">
                <a:solidFill>
                  <a:schemeClr val="tx1"/>
                </a:solidFill>
              </a:rPr>
              <a:t>) / (Z</a:t>
            </a:r>
            <a:r>
              <a:rPr lang="ko-KR" altLang="en-US" sz="1400" dirty="0">
                <a:solidFill>
                  <a:schemeClr val="tx1"/>
                </a:solidFill>
              </a:rPr>
              <a:t>축에 대한 후속 요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관점에서 </a:t>
            </a:r>
            <a:r>
              <a:rPr lang="ko-KR" altLang="en-US" sz="1400" dirty="0">
                <a:solidFill>
                  <a:srgbClr val="FF0000"/>
                </a:solidFill>
              </a:rPr>
              <a:t>대상 회전을 계산한 다음 </a:t>
            </a:r>
            <a:r>
              <a:rPr lang="ko-KR" altLang="en-US" sz="1400" dirty="0" err="1">
                <a:solidFill>
                  <a:srgbClr val="FF0000"/>
                </a:solidFill>
              </a:rPr>
              <a:t>쿼터니언으로</a:t>
            </a:r>
            <a:r>
              <a:rPr lang="ko-KR" altLang="en-US" sz="1400" dirty="0">
                <a:solidFill>
                  <a:srgbClr val="FF0000"/>
                </a:solidFill>
              </a:rPr>
              <a:t> 변환</a:t>
            </a:r>
            <a:r>
              <a:rPr lang="ko-KR" altLang="en-US" sz="1400" dirty="0">
                <a:solidFill>
                  <a:schemeClr val="tx1"/>
                </a:solidFill>
              </a:rPr>
              <a:t>하는 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yaw =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yaw + (magnetic declination + yaw </a:t>
            </a:r>
            <a:r>
              <a:rPr lang="ko-KR" altLang="en-US" sz="1400" dirty="0">
                <a:solidFill>
                  <a:schemeClr val="tx1"/>
                </a:solidFill>
              </a:rPr>
              <a:t>오프셋 </a:t>
            </a:r>
            <a:r>
              <a:rPr lang="en-US" altLang="ko-KR" sz="1400" dirty="0">
                <a:solidFill>
                  <a:schemeClr val="tx1"/>
                </a:solidFill>
              </a:rPr>
              <a:t>+ </a:t>
            </a:r>
            <a:r>
              <a:rPr lang="en-US" altLang="ko-KR" sz="1400" dirty="0" err="1">
                <a:solidFill>
                  <a:schemeClr val="tx1"/>
                </a:solidFill>
              </a:rPr>
              <a:t>utm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자오선 수렴</a:t>
            </a:r>
            <a:r>
              <a:rPr lang="en-US" altLang="ko-KR" sz="1400" dirty="0">
                <a:solidFill>
                  <a:schemeClr val="tx1"/>
                </a:solidFill>
              </a:rPr>
              <a:t>) &gt; </a:t>
            </a:r>
            <a:r>
              <a:rPr lang="en-US" altLang="ko-KR" sz="1400" dirty="0" err="1">
                <a:solidFill>
                  <a:schemeClr val="tx1"/>
                </a:solidFill>
              </a:rPr>
              <a:t>Rpy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ko-KR" altLang="en-US" sz="1400" dirty="0" err="1">
                <a:solidFill>
                  <a:schemeClr val="tx1"/>
                </a:solidFill>
              </a:rPr>
              <a:t>쿼터니안으로</a:t>
            </a:r>
            <a:r>
              <a:rPr lang="ko-KR" altLang="en-US" sz="1400" dirty="0">
                <a:solidFill>
                  <a:schemeClr val="tx1"/>
                </a:solidFill>
              </a:rPr>
              <a:t> 변경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1. IMU</a:t>
            </a:r>
            <a:r>
              <a:rPr lang="ko-KR" altLang="en-US" sz="1400" dirty="0">
                <a:solidFill>
                  <a:schemeClr val="tx1"/>
                </a:solidFill>
              </a:rPr>
              <a:t>는 데이터가 </a:t>
            </a:r>
            <a:r>
              <a:rPr lang="en-US" altLang="ko-KR" sz="1400" dirty="0">
                <a:solidFill>
                  <a:srgbClr val="FF0000"/>
                </a:solidFill>
              </a:rPr>
              <a:t>magnetic declination</a:t>
            </a:r>
            <a:r>
              <a:rPr lang="ko-KR" altLang="en-US" sz="1400" dirty="0">
                <a:solidFill>
                  <a:schemeClr val="tx1"/>
                </a:solidFill>
              </a:rPr>
              <a:t>에 대해 수정되지 않았을 가능성이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북반구를 기준으로 지구 상의 현재 위치에서 </a:t>
            </a:r>
            <a:r>
              <a:rPr lang="ko-KR" altLang="en-US" sz="1400" dirty="0" err="1">
                <a:solidFill>
                  <a:schemeClr val="tx1"/>
                </a:solidFill>
              </a:rPr>
              <a:t>진북극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지리상의 </a:t>
            </a:r>
            <a:r>
              <a:rPr lang="ko-KR" altLang="en-US" sz="1400" dirty="0" err="1">
                <a:solidFill>
                  <a:schemeClr val="tx1"/>
                </a:solidFill>
              </a:rPr>
              <a:t>북극점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방향과 </a:t>
            </a:r>
            <a:r>
              <a:rPr lang="ko-KR" altLang="en-US" sz="1400" dirty="0" err="1">
                <a:solidFill>
                  <a:schemeClr val="tx1"/>
                </a:solidFill>
              </a:rPr>
              <a:t>자기북극</a:t>
            </a:r>
            <a:r>
              <a:rPr lang="ko-KR" altLang="en-US" sz="1400" dirty="0">
                <a:solidFill>
                  <a:schemeClr val="tx1"/>
                </a:solidFill>
              </a:rPr>
              <a:t> 방향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나침반의 빨간 바늘이 가리키는 방향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사이의 각도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2. IMU </a:t>
            </a:r>
            <a:r>
              <a:rPr lang="ko-KR" altLang="en-US" sz="1400" dirty="0">
                <a:solidFill>
                  <a:schemeClr val="tx1"/>
                </a:solidFill>
              </a:rPr>
              <a:t>중간 처리 노드에서 설명할 수 없는 </a:t>
            </a:r>
            <a:r>
              <a:rPr lang="ko-KR" altLang="en-US" sz="1400" dirty="0">
                <a:solidFill>
                  <a:srgbClr val="FF0000"/>
                </a:solidFill>
              </a:rPr>
              <a:t>다른 오프셋을 설명하기 위해 </a:t>
            </a:r>
            <a:r>
              <a:rPr lang="en-US" altLang="ko-KR" sz="1400" dirty="0" err="1">
                <a:solidFill>
                  <a:schemeClr val="tx1"/>
                </a:solidFill>
              </a:rPr>
              <a:t>navsat_transform_node</a:t>
            </a:r>
            <a:r>
              <a:rPr lang="ko-KR" altLang="en-US" sz="1400" dirty="0">
                <a:solidFill>
                  <a:schemeClr val="tx1"/>
                </a:solidFill>
              </a:rPr>
              <a:t>로 작업할 수 있도록 하는 </a:t>
            </a:r>
            <a:r>
              <a:rPr lang="en-US" altLang="ko-KR" sz="1400" dirty="0">
                <a:solidFill>
                  <a:srgbClr val="FF0000"/>
                </a:solidFill>
              </a:rPr>
              <a:t>yaw </a:t>
            </a:r>
            <a:r>
              <a:rPr lang="ko-KR" altLang="en-US" sz="1400" dirty="0">
                <a:solidFill>
                  <a:srgbClr val="FF0000"/>
                </a:solidFill>
              </a:rPr>
              <a:t>오프셋을 노출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3. UTM </a:t>
            </a:r>
            <a:r>
              <a:rPr lang="ko-KR" altLang="en-US" sz="1400" dirty="0">
                <a:solidFill>
                  <a:schemeClr val="tx1"/>
                </a:solidFill>
              </a:rPr>
              <a:t>그리드가 </a:t>
            </a:r>
            <a:r>
              <a:rPr lang="en-US" altLang="ko-KR" sz="1400" dirty="0">
                <a:solidFill>
                  <a:schemeClr val="tx1"/>
                </a:solidFill>
              </a:rPr>
              <a:t>True East/North</a:t>
            </a:r>
            <a:r>
              <a:rPr lang="ko-KR" altLang="en-US" sz="1400" dirty="0">
                <a:solidFill>
                  <a:schemeClr val="tx1"/>
                </a:solidFill>
              </a:rPr>
              <a:t>와 정렬되지 않는 차이를 설명하기 위해 </a:t>
            </a:r>
            <a:r>
              <a:rPr lang="en-US" altLang="ko-KR" sz="1400" dirty="0">
                <a:solidFill>
                  <a:schemeClr val="tx1"/>
                </a:solidFill>
              </a:rPr>
              <a:t>UTM</a:t>
            </a:r>
            <a:r>
              <a:rPr lang="ko-KR" altLang="en-US" sz="1400" dirty="0">
                <a:solidFill>
                  <a:schemeClr val="tx1"/>
                </a:solidFill>
              </a:rPr>
              <a:t>을 사용할 때 </a:t>
            </a:r>
            <a:r>
              <a:rPr lang="ko-KR" altLang="en-US" sz="1400" dirty="0">
                <a:solidFill>
                  <a:srgbClr val="FF0000"/>
                </a:solidFill>
              </a:rPr>
              <a:t>자오선 수렴 각도를 추가</a:t>
            </a:r>
          </a:p>
        </p:txBody>
      </p:sp>
    </p:spTree>
    <p:extLst>
      <p:ext uri="{BB962C8B-B14F-4D97-AF65-F5344CB8AC3E}">
        <p14:creationId xmlns:p14="http://schemas.microsoft.com/office/powerpoint/2010/main" val="1712662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C0CC44-C683-46D6-95AB-253B255A5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6" t="29290" r="53245" b="2813"/>
          <a:stretch/>
        </p:blipFill>
        <p:spPr>
          <a:xfrm>
            <a:off x="111554" y="797666"/>
            <a:ext cx="7343949" cy="55739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40EF46-2D61-4A16-9D4D-E3BA8C3F52E0}"/>
              </a:ext>
            </a:extLst>
          </p:cNvPr>
          <p:cNvSpPr/>
          <p:nvPr/>
        </p:nvSpPr>
        <p:spPr>
          <a:xfrm>
            <a:off x="7524227" y="165373"/>
            <a:ext cx="4667773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보정된 데카르트 포즈</a:t>
            </a:r>
            <a:r>
              <a:rPr lang="en-US" altLang="ko-KR" sz="1400" dirty="0">
                <a:solidFill>
                  <a:schemeClr val="tx1"/>
                </a:solidFill>
              </a:rPr>
              <a:t>(=</a:t>
            </a:r>
            <a:r>
              <a:rPr lang="ko-KR" altLang="en-US" sz="1400" dirty="0">
                <a:solidFill>
                  <a:schemeClr val="tx1"/>
                </a:solidFill>
              </a:rPr>
              <a:t>로봇 원점 포즈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origin</a:t>
            </a:r>
            <a:r>
              <a:rPr lang="ko-KR" altLang="en-US" sz="1400" dirty="0">
                <a:solidFill>
                  <a:schemeClr val="tx1"/>
                </a:solidFill>
              </a:rPr>
              <a:t>을 오리엔테이션 데카르트 포즈의 </a:t>
            </a:r>
            <a:r>
              <a:rPr lang="en-US" altLang="ko-KR" sz="1400" dirty="0">
                <a:solidFill>
                  <a:schemeClr val="tx1"/>
                </a:solidFill>
              </a:rPr>
              <a:t>origin</a:t>
            </a:r>
            <a:r>
              <a:rPr lang="ko-KR" altLang="en-US" sz="1400" dirty="0">
                <a:solidFill>
                  <a:schemeClr val="tx1"/>
                </a:solidFill>
              </a:rPr>
              <a:t>으로 설정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쿼터니안</a:t>
            </a:r>
            <a:r>
              <a:rPr lang="ko-KR" altLang="en-US" sz="1400" dirty="0">
                <a:solidFill>
                  <a:schemeClr val="tx1"/>
                </a:solidFill>
              </a:rPr>
              <a:t> 값을 가지는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를 오리엔테이션 데카르트 포즈의 </a:t>
            </a:r>
            <a:r>
              <a:rPr lang="en-US" altLang="ko-KR" sz="1400" dirty="0">
                <a:solidFill>
                  <a:schemeClr val="tx1"/>
                </a:solidFill>
              </a:rPr>
              <a:t>rotation</a:t>
            </a:r>
            <a:r>
              <a:rPr lang="ko-KR" altLang="en-US" sz="1400" dirty="0">
                <a:solidFill>
                  <a:schemeClr val="tx1"/>
                </a:solidFill>
              </a:rPr>
              <a:t>으로 </a:t>
            </a:r>
            <a:r>
              <a:rPr lang="en-US" altLang="ko-KR" sz="1400" dirty="0">
                <a:solidFill>
                  <a:schemeClr val="tx1"/>
                </a:solidFill>
              </a:rPr>
              <a:t>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오도메트리</a:t>
            </a:r>
            <a:r>
              <a:rPr lang="ko-KR" altLang="en-US" sz="1400" dirty="0">
                <a:solidFill>
                  <a:schemeClr val="tx1"/>
                </a:solidFill>
              </a:rPr>
              <a:t> 포즈에서 롤과 피치 제거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cartesian_pose_with_orientation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ko-KR" altLang="en-US" sz="1400" dirty="0">
                <a:solidFill>
                  <a:srgbClr val="FF0000"/>
                </a:solidFill>
              </a:rPr>
              <a:t>롤과 피치가 제거</a:t>
            </a:r>
            <a:r>
              <a:rPr lang="ko-KR" altLang="en-US" sz="1400" dirty="0">
                <a:solidFill>
                  <a:schemeClr val="tx1"/>
                </a:solidFill>
              </a:rPr>
              <a:t>되었으므로 반드시 수행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quat</a:t>
            </a:r>
            <a:r>
              <a:rPr lang="ko-KR" altLang="en-US" sz="1400" dirty="0">
                <a:solidFill>
                  <a:schemeClr val="tx1"/>
                </a:solidFill>
              </a:rPr>
              <a:t>으로 </a:t>
            </a:r>
            <a:r>
              <a:rPr lang="en-US" altLang="ko-KR" sz="1400" dirty="0">
                <a:solidFill>
                  <a:schemeClr val="tx1"/>
                </a:solidFill>
              </a:rPr>
              <a:t>rot</a:t>
            </a:r>
            <a:r>
              <a:rPr lang="ko-KR" altLang="en-US" sz="1400" dirty="0">
                <a:solidFill>
                  <a:schemeClr val="tx1"/>
                </a:solidFill>
              </a:rPr>
              <a:t>가짐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최신 </a:t>
            </a:r>
            <a:r>
              <a:rPr lang="en-US" altLang="ko-KR" sz="1400" dirty="0">
                <a:solidFill>
                  <a:schemeClr val="tx1"/>
                </a:solidFill>
              </a:rPr>
              <a:t>IMU </a:t>
            </a:r>
            <a:r>
              <a:rPr lang="ko-KR" altLang="en-US" sz="1400" dirty="0">
                <a:solidFill>
                  <a:schemeClr val="tx1"/>
                </a:solidFill>
              </a:rPr>
              <a:t>오리엔테이션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transform_world_pose</a:t>
            </a:r>
            <a:r>
              <a:rPr lang="en-US" altLang="ko-KR" sz="1400" dirty="0">
                <a:solidFill>
                  <a:schemeClr val="tx1"/>
                </a:solidFill>
              </a:rPr>
              <a:t>_)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</a:rPr>
              <a:t>3x3</a:t>
            </a:r>
            <a:r>
              <a:rPr lang="ko-KR" altLang="en-US" sz="1400" dirty="0">
                <a:solidFill>
                  <a:schemeClr val="tx1"/>
                </a:solidFill>
              </a:rPr>
              <a:t>행렬로 나타내고 </a:t>
            </a:r>
            <a:r>
              <a:rPr lang="en-US" altLang="ko-KR" sz="1400" dirty="0" err="1">
                <a:solidFill>
                  <a:schemeClr val="tx1"/>
                </a:solidFill>
              </a:rPr>
              <a:t>odom_roll,pitch,yaw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RPY</a:t>
            </a:r>
            <a:r>
              <a:rPr lang="ko-KR" altLang="en-US" sz="1400" dirty="0">
                <a:solidFill>
                  <a:schemeClr val="tx1"/>
                </a:solidFill>
              </a:rPr>
              <a:t>로 갖고</a:t>
            </a:r>
            <a:r>
              <a:rPr lang="en-US" altLang="ko-KR" sz="1400" dirty="0">
                <a:solidFill>
                  <a:schemeClr val="tx1"/>
                </a:solidFill>
              </a:rPr>
              <a:t>, new </a:t>
            </a:r>
            <a:r>
              <a:rPr lang="ko-KR" altLang="en-US" sz="1400" dirty="0">
                <a:solidFill>
                  <a:schemeClr val="tx1"/>
                </a:solidFill>
              </a:rPr>
              <a:t>로테이션을 함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odom_quat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r>
              <a:rPr lang="ko-KR" altLang="en-US" sz="1400" dirty="0">
                <a:solidFill>
                  <a:schemeClr val="tx1"/>
                </a:solidFill>
              </a:rPr>
              <a:t>한 </a:t>
            </a:r>
            <a:r>
              <a:rPr lang="en-US" altLang="ko-KR" sz="1400" dirty="0" err="1">
                <a:solidFill>
                  <a:schemeClr val="tx1"/>
                </a:solidFill>
              </a:rPr>
              <a:t>transform_world_pose_yaw_only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new </a:t>
            </a:r>
            <a:r>
              <a:rPr lang="ko-KR" altLang="en-US" sz="1400" dirty="0">
                <a:solidFill>
                  <a:schemeClr val="tx1"/>
                </a:solidFill>
              </a:rPr>
              <a:t>로테이션으로 </a:t>
            </a:r>
            <a:r>
              <a:rPr lang="en-US" altLang="ko-KR" sz="1400" dirty="0">
                <a:solidFill>
                  <a:schemeClr val="tx1"/>
                </a:solidFill>
              </a:rPr>
              <a:t>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데카르트 월드 변환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</a:rPr>
              <a:t>odom_quat</a:t>
            </a:r>
            <a:r>
              <a:rPr lang="en-US" altLang="ko-KR" sz="1400" dirty="0">
                <a:solidFill>
                  <a:schemeClr val="tx1"/>
                </a:solidFill>
              </a:rPr>
              <a:t> X </a:t>
            </a:r>
            <a:r>
              <a:rPr lang="ko-KR" altLang="en-US" sz="1400" dirty="0" err="1">
                <a:solidFill>
                  <a:schemeClr val="tx1"/>
                </a:solidFill>
              </a:rPr>
              <a:t>쿼터니안</a:t>
            </a:r>
            <a:r>
              <a:rPr lang="ko-KR" altLang="en-US" sz="1400" dirty="0">
                <a:solidFill>
                  <a:schemeClr val="tx1"/>
                </a:solidFill>
              </a:rPr>
              <a:t> 값을 가지는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inverse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B3558F-1A5C-4B3B-8CEB-BF4757DD3B07}"/>
              </a:ext>
            </a:extLst>
          </p:cNvPr>
          <p:cNvSpPr/>
          <p:nvPr/>
        </p:nvSpPr>
        <p:spPr>
          <a:xfrm>
            <a:off x="-58703" y="924124"/>
            <a:ext cx="295072" cy="262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F285BB-C663-44B0-A455-392B83BA0E50}"/>
              </a:ext>
            </a:extLst>
          </p:cNvPr>
          <p:cNvSpPr/>
          <p:nvPr/>
        </p:nvSpPr>
        <p:spPr>
          <a:xfrm>
            <a:off x="-58703" y="1407267"/>
            <a:ext cx="295072" cy="262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5D117D-AEE0-4E9D-877E-41F87B8BD5FC}"/>
              </a:ext>
            </a:extLst>
          </p:cNvPr>
          <p:cNvSpPr/>
          <p:nvPr/>
        </p:nvSpPr>
        <p:spPr>
          <a:xfrm>
            <a:off x="-47984" y="1759086"/>
            <a:ext cx="295072" cy="262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823B50-4006-4894-A1B0-D92B5441E493}"/>
              </a:ext>
            </a:extLst>
          </p:cNvPr>
          <p:cNvSpPr/>
          <p:nvPr/>
        </p:nvSpPr>
        <p:spPr>
          <a:xfrm>
            <a:off x="-45710" y="2148191"/>
            <a:ext cx="295072" cy="262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8CB7C-77C6-4A01-AF63-0FCAD3F82B61}"/>
              </a:ext>
            </a:extLst>
          </p:cNvPr>
          <p:cNvSpPr/>
          <p:nvPr/>
        </p:nvSpPr>
        <p:spPr>
          <a:xfrm>
            <a:off x="7636384" y="637160"/>
            <a:ext cx="295072" cy="262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1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50AF96-2044-49D9-ADF9-6255EEE3F32B}"/>
              </a:ext>
            </a:extLst>
          </p:cNvPr>
          <p:cNvSpPr/>
          <p:nvPr/>
        </p:nvSpPr>
        <p:spPr>
          <a:xfrm>
            <a:off x="7636384" y="2350845"/>
            <a:ext cx="295072" cy="262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2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C209CE-4E23-470F-99AE-F528D67D72C3}"/>
              </a:ext>
            </a:extLst>
          </p:cNvPr>
          <p:cNvSpPr/>
          <p:nvPr/>
        </p:nvSpPr>
        <p:spPr>
          <a:xfrm>
            <a:off x="7625760" y="3608963"/>
            <a:ext cx="295072" cy="262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3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4DA288-B8EB-42DD-AF74-AE8783D36A00}"/>
              </a:ext>
            </a:extLst>
          </p:cNvPr>
          <p:cNvSpPr/>
          <p:nvPr/>
        </p:nvSpPr>
        <p:spPr>
          <a:xfrm>
            <a:off x="7636384" y="4904361"/>
            <a:ext cx="295072" cy="262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4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C9B45D-38AB-481B-9FC2-C878314ED658}"/>
              </a:ext>
            </a:extLst>
          </p:cNvPr>
          <p:cNvSpPr/>
          <p:nvPr/>
        </p:nvSpPr>
        <p:spPr>
          <a:xfrm>
            <a:off x="-39247" y="2632960"/>
            <a:ext cx="295072" cy="262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58D7BF-2971-4109-B1EA-EF74FEACB78F}"/>
              </a:ext>
            </a:extLst>
          </p:cNvPr>
          <p:cNvSpPr/>
          <p:nvPr/>
        </p:nvSpPr>
        <p:spPr>
          <a:xfrm>
            <a:off x="7636384" y="5775799"/>
            <a:ext cx="295072" cy="262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5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10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395752-8D73-4686-984C-D9635FBDB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" t="17399" r="55105" b="4815"/>
          <a:stretch/>
        </p:blipFill>
        <p:spPr>
          <a:xfrm>
            <a:off x="231571" y="304800"/>
            <a:ext cx="7135662" cy="6248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8DE01D-60CA-4C5D-A6D7-EB70A2402F45}"/>
              </a:ext>
            </a:extLst>
          </p:cNvPr>
          <p:cNvSpPr/>
          <p:nvPr/>
        </p:nvSpPr>
        <p:spPr>
          <a:xfrm>
            <a:off x="7524227" y="107005"/>
            <a:ext cx="4667773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tx1"/>
                </a:solidFill>
              </a:rPr>
              <a:t>데이텀</a:t>
            </a:r>
            <a:r>
              <a:rPr lang="ko-KR" altLang="en-US" sz="1400" b="1" dirty="0">
                <a:solidFill>
                  <a:schemeClr val="tx1"/>
                </a:solidFill>
              </a:rPr>
              <a:t> 서비스에 대한 </a:t>
            </a:r>
            <a:r>
              <a:rPr lang="ko-KR" altLang="en-US" sz="1400" b="1" dirty="0" err="1">
                <a:solidFill>
                  <a:schemeClr val="tx1"/>
                </a:solidFill>
              </a:rPr>
              <a:t>콜백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요청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응답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수동 </a:t>
            </a:r>
            <a:r>
              <a:rPr lang="ko-KR" altLang="en-US" sz="1400" dirty="0" err="1">
                <a:solidFill>
                  <a:schemeClr val="tx1"/>
                </a:solidFill>
              </a:rPr>
              <a:t>데이텀으로</a:t>
            </a:r>
            <a:r>
              <a:rPr lang="ko-KR" altLang="en-US" sz="1400" dirty="0">
                <a:solidFill>
                  <a:schemeClr val="tx1"/>
                </a:solidFill>
              </a:rPr>
              <a:t> 서비스 요청을 받으면 로봇의 초기 포즈를 사용하여 변환을 이미 계산했더라도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우리는 지금부터 데이터를 사용하고 있다고 가정하고 여기에서 지정하는 값을 변환하지 않는 방법을 원함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Fix </a:t>
            </a:r>
            <a:r>
              <a:rPr lang="ko-KR" altLang="en-US" sz="1400" dirty="0">
                <a:solidFill>
                  <a:srgbClr val="FF0000"/>
                </a:solidFill>
              </a:rPr>
              <a:t>동적 메모리 할당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포인터 </a:t>
            </a:r>
            <a:r>
              <a:rPr lang="ko-KR" altLang="en-US" sz="1400" dirty="0" err="1">
                <a:solidFill>
                  <a:schemeClr val="tx1"/>
                </a:solidFill>
              </a:rPr>
              <a:t>역참조</a:t>
            </a:r>
            <a:r>
              <a:rPr lang="ko-KR" altLang="en-US" sz="1400" dirty="0">
                <a:solidFill>
                  <a:schemeClr val="tx1"/>
                </a:solidFill>
              </a:rPr>
              <a:t> 메모리 접근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</a:rPr>
              <a:t>위도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고도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</a:rPr>
              <a:t>stamp, position </a:t>
            </a:r>
            <a:r>
              <a:rPr lang="ko-KR" altLang="en-US" sz="1400" dirty="0">
                <a:solidFill>
                  <a:schemeClr val="tx1"/>
                </a:solidFill>
              </a:rPr>
              <a:t>공분산</a:t>
            </a:r>
            <a:r>
              <a:rPr lang="en-US" altLang="ko-KR" sz="1400" dirty="0">
                <a:solidFill>
                  <a:schemeClr val="tx1"/>
                </a:solidFill>
              </a:rPr>
              <a:t>, position </a:t>
            </a:r>
            <a:r>
              <a:rPr lang="ko-KR" altLang="en-US" sz="1400" dirty="0">
                <a:solidFill>
                  <a:schemeClr val="tx1"/>
                </a:solidFill>
              </a:rPr>
              <a:t>공분산 타입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Odom </a:t>
            </a:r>
            <a:r>
              <a:rPr lang="ko-KR" altLang="en-US" sz="1400" dirty="0">
                <a:solidFill>
                  <a:srgbClr val="FF0000"/>
                </a:solidFill>
              </a:rPr>
              <a:t>동적 메모리 할당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포인터 </a:t>
            </a:r>
            <a:r>
              <a:rPr lang="ko-KR" altLang="en-US" sz="1400" dirty="0" err="1">
                <a:solidFill>
                  <a:schemeClr val="tx1"/>
                </a:solidFill>
              </a:rPr>
              <a:t>역참조</a:t>
            </a:r>
            <a:r>
              <a:rPr lang="ko-KR" altLang="en-US" sz="1400" dirty="0">
                <a:solidFill>
                  <a:schemeClr val="tx1"/>
                </a:solidFill>
              </a:rPr>
              <a:t> 메모리 접근 오리엔테이션 </a:t>
            </a:r>
            <a:r>
              <a:rPr lang="en-US" altLang="ko-KR" sz="1400" dirty="0">
                <a:solidFill>
                  <a:schemeClr val="tx1"/>
                </a:solidFill>
              </a:rPr>
              <a:t>: x, y, z, w / </a:t>
            </a:r>
            <a:r>
              <a:rPr lang="ko-KR" altLang="en-US" sz="1400" dirty="0">
                <a:solidFill>
                  <a:schemeClr val="tx1"/>
                </a:solidFill>
              </a:rPr>
              <a:t>위치 </a:t>
            </a:r>
            <a:r>
              <a:rPr lang="en-US" altLang="ko-KR" sz="1400" dirty="0">
                <a:solidFill>
                  <a:schemeClr val="tx1"/>
                </a:solidFill>
              </a:rPr>
              <a:t>: x, y, z 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err="1">
                <a:solidFill>
                  <a:schemeClr val="tx1"/>
                </a:solidFill>
              </a:rPr>
              <a:t>Frame_id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child_frame_id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FF0000"/>
                </a:solidFill>
              </a:rPr>
              <a:t>imu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동적 메모리 할당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포인터 </a:t>
            </a:r>
            <a:r>
              <a:rPr lang="ko-KR" altLang="en-US" sz="1400" dirty="0" err="1">
                <a:solidFill>
                  <a:schemeClr val="tx1"/>
                </a:solidFill>
              </a:rPr>
              <a:t>역참조</a:t>
            </a:r>
            <a:r>
              <a:rPr lang="ko-KR" altLang="en-US" sz="1400" dirty="0">
                <a:solidFill>
                  <a:schemeClr val="tx1"/>
                </a:solidFill>
              </a:rPr>
              <a:t> 메모리 접근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오리엔테이션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</a:rPr>
              <a:t>geo_pose</a:t>
            </a:r>
            <a:r>
              <a:rPr lang="ko-KR" altLang="en-US" sz="1400" dirty="0">
                <a:solidFill>
                  <a:schemeClr val="tx1"/>
                </a:solidFill>
              </a:rPr>
              <a:t> 오리엔테이션 요청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frame_id</a:t>
            </a:r>
            <a:r>
              <a:rPr lang="en-US" altLang="ko-KR" sz="1400" dirty="0">
                <a:solidFill>
                  <a:schemeClr val="tx1"/>
                </a:solidFill>
              </a:rPr>
              <a:t>=</a:t>
            </a:r>
            <a:r>
              <a:rPr lang="en-US" altLang="ko-KR" sz="1400" dirty="0" err="1">
                <a:solidFill>
                  <a:schemeClr val="tx1"/>
                </a:solidFill>
              </a:rPr>
              <a:t>base_link_frame_id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839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3E3C14-CFF8-48C0-9D1B-D8F5FBCBB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16420" r="53854" b="2229"/>
          <a:stretch/>
        </p:blipFill>
        <p:spPr>
          <a:xfrm>
            <a:off x="116343" y="116921"/>
            <a:ext cx="7378700" cy="66241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229E41-7AF2-4B9E-A909-43C3B7E24667}"/>
              </a:ext>
            </a:extLst>
          </p:cNvPr>
          <p:cNvSpPr/>
          <p:nvPr/>
        </p:nvSpPr>
        <p:spPr>
          <a:xfrm>
            <a:off x="7524227" y="225357"/>
            <a:ext cx="4667773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toLLCallback</a:t>
            </a:r>
            <a:r>
              <a:rPr lang="en-US" altLang="ko-KR" sz="1400" b="1" dirty="0">
                <a:solidFill>
                  <a:schemeClr val="tx1"/>
                </a:solidFill>
              </a:rPr>
              <a:t> : </a:t>
            </a:r>
            <a:r>
              <a:rPr lang="ko-KR" altLang="en-US" sz="1400" b="1" dirty="0">
                <a:solidFill>
                  <a:schemeClr val="tx1"/>
                </a:solidFill>
              </a:rPr>
              <a:t>위도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경도 서비스에 대한 </a:t>
            </a:r>
            <a:r>
              <a:rPr lang="ko-KR" altLang="en-US" sz="1400" b="1" dirty="0" err="1">
                <a:solidFill>
                  <a:schemeClr val="tx1"/>
                </a:solidFill>
              </a:rPr>
              <a:t>콜백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Ros type </a:t>
            </a:r>
            <a:r>
              <a:rPr lang="en-US" altLang="ko-KR" sz="1400" dirty="0" err="1">
                <a:solidFill>
                  <a:schemeClr val="tx1"/>
                </a:solidFill>
              </a:rPr>
              <a:t>request.map_point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another type</a:t>
            </a:r>
            <a:r>
              <a:rPr lang="ko-KR" altLang="en-US" sz="1400" dirty="0">
                <a:solidFill>
                  <a:schemeClr val="tx1"/>
                </a:solidFill>
              </a:rPr>
              <a:t>인 </a:t>
            </a:r>
            <a:r>
              <a:rPr lang="en-US" altLang="ko-KR" sz="1400" dirty="0">
                <a:solidFill>
                  <a:schemeClr val="tx1"/>
                </a:solidFill>
              </a:rPr>
              <a:t>point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mapToLL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함수 사용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fromLLCallback</a:t>
            </a:r>
            <a:r>
              <a:rPr lang="en-US" altLang="ko-KR" sz="1400" b="1" dirty="0">
                <a:solidFill>
                  <a:schemeClr val="tx1"/>
                </a:solidFill>
              </a:rPr>
              <a:t> : </a:t>
            </a:r>
            <a:r>
              <a:rPr lang="ko-KR" altLang="en-US" sz="1400" b="1" dirty="0">
                <a:solidFill>
                  <a:schemeClr val="tx1"/>
                </a:solidFill>
              </a:rPr>
              <a:t>위도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경도로 부터의 서비스에 대한 </a:t>
            </a:r>
            <a:r>
              <a:rPr lang="ko-KR" altLang="en-US" sz="1400" b="1" dirty="0" err="1">
                <a:solidFill>
                  <a:schemeClr val="tx1"/>
                </a:solidFill>
              </a:rPr>
              <a:t>콜백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만약</a:t>
            </a:r>
            <a:r>
              <a:rPr lang="en-US" altLang="ko-KR" sz="1400" dirty="0">
                <a:solidFill>
                  <a:schemeClr val="tx1"/>
                </a:solidFill>
              </a:rPr>
              <a:t>, UTM </a:t>
            </a:r>
            <a:r>
              <a:rPr lang="ko-KR" altLang="en-US" sz="1400" dirty="0">
                <a:solidFill>
                  <a:schemeClr val="tx1"/>
                </a:solidFill>
              </a:rPr>
              <a:t>좌표를 데카르트 좌표로 사용한다면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UTM</a:t>
            </a:r>
            <a:r>
              <a:rPr lang="ko-KR" altLang="en-US" sz="1400" dirty="0">
                <a:solidFill>
                  <a:schemeClr val="tx1"/>
                </a:solidFill>
              </a:rPr>
              <a:t>에서 데카르트 좌표 사용하기 위해 </a:t>
            </a:r>
            <a:r>
              <a:rPr lang="en-US" altLang="ko-KR" sz="1400" dirty="0">
                <a:solidFill>
                  <a:srgbClr val="FF0000"/>
                </a:solidFill>
              </a:rPr>
              <a:t>projection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(3</a:t>
            </a:r>
            <a:r>
              <a:rPr lang="ko-KR" altLang="en-US" sz="1400" dirty="0">
                <a:solidFill>
                  <a:schemeClr val="tx1"/>
                </a:solidFill>
              </a:rPr>
              <a:t>차원</a:t>
            </a:r>
            <a:r>
              <a:rPr lang="en-US" altLang="ko-KR" sz="1400" dirty="0">
                <a:solidFill>
                  <a:schemeClr val="tx1"/>
                </a:solidFill>
              </a:rPr>
              <a:t>&gt;2</a:t>
            </a:r>
            <a:r>
              <a:rPr lang="ko-KR" altLang="en-US" sz="1400" dirty="0">
                <a:solidFill>
                  <a:schemeClr val="tx1"/>
                </a:solidFill>
              </a:rPr>
              <a:t>차원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UTM </a:t>
            </a:r>
            <a:r>
              <a:rPr lang="ko-KR" altLang="en-US" sz="1400" dirty="0">
                <a:solidFill>
                  <a:schemeClr val="tx1"/>
                </a:solidFill>
              </a:rPr>
              <a:t>좌표를 데카르트 좌표로 사용하지 않는다면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Try </a:t>
            </a:r>
            <a:r>
              <a:rPr lang="ko-KR" altLang="en-US" sz="1400" dirty="0">
                <a:solidFill>
                  <a:schemeClr val="tx1"/>
                </a:solidFill>
              </a:rPr>
              <a:t>예외 발생 가능성</a:t>
            </a:r>
            <a:r>
              <a:rPr lang="en-US" altLang="ko-KR" sz="1400" dirty="0">
                <a:solidFill>
                  <a:schemeClr val="tx1"/>
                </a:solidFill>
              </a:rPr>
              <a:t> : </a:t>
            </a:r>
            <a:r>
              <a:rPr lang="en-US" altLang="ko-KR" sz="1400" dirty="0" err="1">
                <a:solidFill>
                  <a:schemeClr val="tx1"/>
                </a:solidFill>
              </a:rPr>
              <a:t>GeographicLib</a:t>
            </a:r>
            <a:r>
              <a:rPr lang="en-US" altLang="ko-KR" sz="1400" dirty="0">
                <a:solidFill>
                  <a:schemeClr val="tx1"/>
                </a:solidFill>
              </a:rPr>
              <a:t>::UTMUPS 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rgbClr val="FF0000"/>
                </a:solidFill>
              </a:rPr>
              <a:t>지리적 좌표를 </a:t>
            </a:r>
            <a:r>
              <a:rPr lang="en-US" altLang="ko-KR" sz="1400" dirty="0">
                <a:solidFill>
                  <a:srgbClr val="FF0000"/>
                </a:solidFill>
              </a:rPr>
              <a:t>UTM</a:t>
            </a:r>
            <a:r>
              <a:rPr lang="ko-KR" altLang="en-US" sz="1400" dirty="0">
                <a:solidFill>
                  <a:schemeClr val="tx1"/>
                </a:solidFill>
              </a:rPr>
              <a:t>으로 변환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Catch(const </a:t>
            </a:r>
            <a:r>
              <a:rPr lang="en-US" altLang="ko-KR" sz="1400" dirty="0" err="1">
                <a:solidFill>
                  <a:schemeClr val="tx1"/>
                </a:solidFill>
              </a:rPr>
              <a:t>GeographicLib</a:t>
            </a:r>
            <a:r>
              <a:rPr lang="en-US" altLang="ko-KR" sz="1400" dirty="0">
                <a:solidFill>
                  <a:schemeClr val="tx1"/>
                </a:solidFill>
              </a:rPr>
              <a:t>::</a:t>
            </a:r>
            <a:r>
              <a:rPr lang="en-US" altLang="ko-KR" sz="1400" dirty="0" err="1">
                <a:solidFill>
                  <a:schemeClr val="tx1"/>
                </a:solidFill>
              </a:rPr>
              <a:t>GeographicErr</a:t>
            </a:r>
            <a:r>
              <a:rPr lang="en-US" altLang="ko-KR" sz="1400" dirty="0">
                <a:solidFill>
                  <a:schemeClr val="tx1"/>
                </a:solidFill>
              </a:rPr>
              <a:t>&amp; e)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:()</a:t>
            </a:r>
            <a:r>
              <a:rPr lang="ko-KR" altLang="en-US" sz="1400" dirty="0">
                <a:solidFill>
                  <a:schemeClr val="tx1"/>
                </a:solidFill>
              </a:rPr>
              <a:t>괄호 안 발생시</a:t>
            </a:r>
            <a:r>
              <a:rPr lang="en-US" altLang="ko-KR" sz="1400" dirty="0">
                <a:solidFill>
                  <a:schemeClr val="tx1"/>
                </a:solidFill>
              </a:rPr>
              <a:t>, Error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logger</a:t>
            </a:r>
            <a:r>
              <a:rPr lang="ko-KR" altLang="en-US" sz="1400" dirty="0">
                <a:solidFill>
                  <a:schemeClr val="tx1"/>
                </a:solidFill>
              </a:rPr>
              <a:t>에 기록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40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1C1F5E5-7D49-469F-A322-DFB8ED680B5D}"/>
              </a:ext>
            </a:extLst>
          </p:cNvPr>
          <p:cNvGrpSpPr/>
          <p:nvPr/>
        </p:nvGrpSpPr>
        <p:grpSpPr>
          <a:xfrm>
            <a:off x="200768" y="29183"/>
            <a:ext cx="6842058" cy="6673174"/>
            <a:chOff x="317499" y="0"/>
            <a:chExt cx="7485449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8DE027-CBEA-48D5-98CA-9CDEF53F6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2" t="18641" r="55937" b="26544"/>
            <a:stretch/>
          </p:blipFill>
          <p:spPr>
            <a:xfrm>
              <a:off x="317499" y="2082800"/>
              <a:ext cx="7485449" cy="47752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3C80AB7-58FA-4A1E-B681-8628A2762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8" t="71577" r="53021" b="2346"/>
            <a:stretch/>
          </p:blipFill>
          <p:spPr>
            <a:xfrm>
              <a:off x="317499" y="0"/>
              <a:ext cx="7485449" cy="2096970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508156-C19A-412E-AA41-9BB5AE8EB2FE}"/>
              </a:ext>
            </a:extLst>
          </p:cNvPr>
          <p:cNvSpPr/>
          <p:nvPr/>
        </p:nvSpPr>
        <p:spPr>
          <a:xfrm>
            <a:off x="7120648" y="64038"/>
            <a:ext cx="4974076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데카르트 좌표 </a:t>
            </a:r>
            <a:r>
              <a:rPr lang="en-US" altLang="ko-KR" sz="1400" dirty="0">
                <a:solidFill>
                  <a:schemeClr val="tx1"/>
                </a:solidFill>
              </a:rPr>
              <a:t>origin</a:t>
            </a:r>
            <a:r>
              <a:rPr lang="ko-KR" altLang="en-US" sz="1400" dirty="0">
                <a:solidFill>
                  <a:schemeClr val="tx1"/>
                </a:solidFill>
              </a:rPr>
              <a:t>설정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벡터 데카르트 </a:t>
            </a:r>
            <a:r>
              <a:rPr lang="en-US" altLang="ko-KR" sz="1400" dirty="0" err="1">
                <a:solidFill>
                  <a:schemeClr val="tx1"/>
                </a:solidFill>
              </a:rPr>
              <a:t>x,y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고도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map point </a:t>
            </a:r>
            <a:r>
              <a:rPr lang="ko-KR" altLang="en-US" sz="1400" dirty="0">
                <a:solidFill>
                  <a:schemeClr val="tx1"/>
                </a:solidFill>
              </a:rPr>
              <a:t>응답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ko-KR" altLang="en-US" sz="1400" dirty="0">
                <a:solidFill>
                  <a:schemeClr val="tx1"/>
                </a:solidFill>
              </a:rPr>
              <a:t>데카르트</a:t>
            </a:r>
            <a:r>
              <a:rPr lang="en-US" altLang="ko-KR" sz="1400" dirty="0">
                <a:solidFill>
                  <a:schemeClr val="tx1"/>
                </a:solidFill>
              </a:rPr>
              <a:t>to</a:t>
            </a:r>
            <a:r>
              <a:rPr lang="ko-KR" altLang="en-US" sz="1400" dirty="0">
                <a:solidFill>
                  <a:schemeClr val="tx1"/>
                </a:solidFill>
              </a:rPr>
              <a:t>맵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함수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데카르트 포즈를 변수로 받는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UTM </a:t>
            </a:r>
            <a:r>
              <a:rPr lang="ko-KR" altLang="en-US" sz="1400" b="1" dirty="0">
                <a:solidFill>
                  <a:schemeClr val="tx1"/>
                </a:solidFill>
              </a:rPr>
              <a:t>영역 서비스에 대한 </a:t>
            </a:r>
            <a:r>
              <a:rPr lang="ko-KR" altLang="en-US" sz="1400" b="1" dirty="0" err="1">
                <a:solidFill>
                  <a:schemeClr val="tx1"/>
                </a:solidFill>
              </a:rPr>
              <a:t>콜백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MGRS</a:t>
            </a:r>
            <a:r>
              <a:rPr lang="ko-KR" altLang="en-US" sz="1400" dirty="0">
                <a:solidFill>
                  <a:schemeClr val="tx1"/>
                </a:solidFill>
              </a:rPr>
              <a:t>좌표를 </a:t>
            </a:r>
            <a:r>
              <a:rPr lang="en-US" altLang="ko-KR" sz="1400" dirty="0">
                <a:solidFill>
                  <a:schemeClr val="tx1"/>
                </a:solidFill>
              </a:rPr>
              <a:t>UTM</a:t>
            </a:r>
            <a:r>
              <a:rPr lang="ko-KR" altLang="en-US" sz="1400" dirty="0">
                <a:solidFill>
                  <a:schemeClr val="tx1"/>
                </a:solidFill>
              </a:rPr>
              <a:t>좌표로 반환하는 영역으로 영역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북반구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동쪽 </a:t>
            </a:r>
            <a:r>
              <a:rPr lang="en-US" altLang="ko-KR" sz="1400" dirty="0">
                <a:solidFill>
                  <a:schemeClr val="tx1"/>
                </a:solidFill>
              </a:rPr>
              <a:t>x(</a:t>
            </a:r>
            <a:r>
              <a:rPr lang="ko-KR" altLang="en-US" sz="1400" dirty="0">
                <a:solidFill>
                  <a:schemeClr val="tx1"/>
                </a:solidFill>
              </a:rPr>
              <a:t>미터</a:t>
            </a:r>
            <a:r>
              <a:rPr lang="en-US" altLang="ko-KR" sz="1400" dirty="0">
                <a:solidFill>
                  <a:schemeClr val="tx1"/>
                </a:solidFill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</a:rPr>
              <a:t>북쪽 </a:t>
            </a:r>
            <a:r>
              <a:rPr lang="en-US" altLang="ko-KR" sz="1400" dirty="0">
                <a:solidFill>
                  <a:schemeClr val="tx1"/>
                </a:solidFill>
              </a:rPr>
              <a:t>y(</a:t>
            </a:r>
            <a:r>
              <a:rPr lang="ko-KR" altLang="en-US" sz="1400" dirty="0">
                <a:solidFill>
                  <a:schemeClr val="tx1"/>
                </a:solidFill>
              </a:rPr>
              <a:t>미터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로 변환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전달된 데카르트 포즈를 </a:t>
            </a:r>
            <a:r>
              <a:rPr lang="en-US" altLang="ko-KR" sz="1400" b="1" dirty="0" err="1">
                <a:solidFill>
                  <a:schemeClr val="tx1"/>
                </a:solidFill>
              </a:rPr>
              <a:t>utm</a:t>
            </a:r>
            <a:r>
              <a:rPr lang="ko-KR" altLang="en-US" sz="1400" b="1" dirty="0">
                <a:solidFill>
                  <a:schemeClr val="tx1"/>
                </a:solidFill>
              </a:rPr>
              <a:t>에서 맵 프레임으로 변환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변환된 데카르트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=  </a:t>
            </a:r>
            <a:r>
              <a:rPr lang="ko-KR" altLang="en-US" sz="1400" dirty="0">
                <a:solidFill>
                  <a:schemeClr val="tx1"/>
                </a:solidFill>
              </a:rPr>
              <a:t>데카르트</a:t>
            </a:r>
            <a:r>
              <a:rPr lang="en-US" altLang="ko-KR" sz="1400" dirty="0">
                <a:solidFill>
                  <a:schemeClr val="tx1"/>
                </a:solidFill>
              </a:rPr>
              <a:t>-&gt;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변환 유지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데카르트 포즈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변환된 데카르트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ko-KR" altLang="en-US" sz="1400" dirty="0" err="1">
                <a:solidFill>
                  <a:schemeClr val="tx1"/>
                </a:solidFill>
              </a:rPr>
              <a:t>쿼터니안</a:t>
            </a:r>
            <a:r>
              <a:rPr lang="ko-KR" altLang="en-US" sz="1400" dirty="0">
                <a:solidFill>
                  <a:schemeClr val="tx1"/>
                </a:solidFill>
              </a:rPr>
              <a:t> 형식의 </a:t>
            </a:r>
            <a:r>
              <a:rPr lang="ko-KR" altLang="en-US" sz="1400" dirty="0" err="1">
                <a:solidFill>
                  <a:schemeClr val="tx1"/>
                </a:solidFill>
              </a:rPr>
              <a:t>항등항렬을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Rotation</a:t>
            </a:r>
            <a:r>
              <a:rPr lang="ko-KR" altLang="en-US" sz="1400" dirty="0">
                <a:solidFill>
                  <a:schemeClr val="tx1"/>
                </a:solidFill>
              </a:rPr>
              <a:t>으로 세팅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i="1" dirty="0" err="1">
                <a:solidFill>
                  <a:schemeClr val="tx1"/>
                </a:solidFill>
              </a:rPr>
              <a:t>항등행렬</a:t>
            </a:r>
            <a:r>
              <a:rPr lang="ko-KR" altLang="en-US" sz="1200" i="1" dirty="0">
                <a:solidFill>
                  <a:schemeClr val="tx1"/>
                </a:solidFill>
              </a:rPr>
              <a:t> </a:t>
            </a:r>
            <a:r>
              <a:rPr lang="en-US" altLang="ko-KR" sz="1200" i="1" dirty="0">
                <a:solidFill>
                  <a:schemeClr val="tx1"/>
                </a:solidFill>
              </a:rPr>
              <a:t>: </a:t>
            </a:r>
            <a:r>
              <a:rPr lang="ko-KR" altLang="en-US" sz="1200" i="1" dirty="0" err="1">
                <a:solidFill>
                  <a:schemeClr val="tx1"/>
                </a:solidFill>
              </a:rPr>
              <a:t>주대각선의</a:t>
            </a:r>
            <a:r>
              <a:rPr lang="ko-KR" altLang="en-US" sz="1200" i="1" dirty="0">
                <a:solidFill>
                  <a:schemeClr val="tx1"/>
                </a:solidFill>
              </a:rPr>
              <a:t> 원소가 모두 </a:t>
            </a:r>
            <a:r>
              <a:rPr lang="en-US" altLang="ko-KR" sz="1200" i="1" dirty="0">
                <a:solidFill>
                  <a:schemeClr val="tx1"/>
                </a:solidFill>
              </a:rPr>
              <a:t>1,</a:t>
            </a:r>
            <a:r>
              <a:rPr lang="ko-KR" altLang="en-US" sz="1200" i="1" dirty="0">
                <a:solidFill>
                  <a:schemeClr val="tx1"/>
                </a:solidFill>
              </a:rPr>
              <a:t> 나머지 원소는 </a:t>
            </a:r>
            <a:r>
              <a:rPr lang="en-US" altLang="ko-KR" sz="1200" i="1" dirty="0">
                <a:solidFill>
                  <a:schemeClr val="tx1"/>
                </a:solidFill>
              </a:rPr>
              <a:t>0</a:t>
            </a:r>
            <a:r>
              <a:rPr lang="ko-KR" altLang="en-US" sz="1200" i="1" dirty="0">
                <a:solidFill>
                  <a:schemeClr val="tx1"/>
                </a:solidFill>
              </a:rPr>
              <a:t>인 </a:t>
            </a:r>
            <a:r>
              <a:rPr lang="ko-KR" altLang="en-US" sz="1200" i="1" dirty="0" err="1">
                <a:solidFill>
                  <a:schemeClr val="tx1"/>
                </a:solidFill>
              </a:rPr>
              <a:t>정사각</a:t>
            </a:r>
            <a:r>
              <a:rPr lang="ko-KR" altLang="en-US" sz="1200" i="1" dirty="0">
                <a:solidFill>
                  <a:schemeClr val="tx1"/>
                </a:solidFill>
              </a:rPr>
              <a:t> 행렬</a:t>
            </a:r>
            <a:endParaRPr lang="en-US" altLang="ko-KR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29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A0D14D-9299-4D2B-8393-7812D9AF8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18022" r="53240" b="22774"/>
          <a:stretch/>
        </p:blipFill>
        <p:spPr>
          <a:xfrm>
            <a:off x="97277" y="1101089"/>
            <a:ext cx="7568120" cy="48537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9D77377-CD8E-46C6-B7D0-E5A9307CDDA6}"/>
              </a:ext>
            </a:extLst>
          </p:cNvPr>
          <p:cNvSpPr/>
          <p:nvPr/>
        </p:nvSpPr>
        <p:spPr>
          <a:xfrm>
            <a:off x="7869676" y="5670"/>
            <a:ext cx="4225047" cy="6793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지도 프레임에서 위도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경도로 변환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데카르트에서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, pose TF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ko-KR" altLang="en-US" sz="1400" dirty="0" err="1">
                <a:solidFill>
                  <a:schemeClr val="tx1"/>
                </a:solidFill>
              </a:rPr>
              <a:t>쿼터니안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항등행렬을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rotation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</a:rPr>
              <a:t>데카르트에서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ko-KR" altLang="en-US" sz="1400" dirty="0" err="1">
                <a:solidFill>
                  <a:schemeClr val="tx1"/>
                </a:solidFill>
              </a:rPr>
              <a:t>필터링된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GPS </a:t>
            </a:r>
            <a:r>
              <a:rPr lang="ko-KR" altLang="en-US" sz="1400" dirty="0" err="1">
                <a:solidFill>
                  <a:schemeClr val="tx1"/>
                </a:solidFill>
              </a:rPr>
              <a:t>브로드캐스트에</a:t>
            </a:r>
            <a:r>
              <a:rPr lang="ko-KR" altLang="en-US" sz="1400" dirty="0">
                <a:solidFill>
                  <a:schemeClr val="tx1"/>
                </a:solidFill>
              </a:rPr>
              <a:t> 대한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-&gt;UTM x pose  </a:t>
            </a: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UTM </a:t>
            </a:r>
            <a:r>
              <a:rPr lang="ko-KR" altLang="en-US" sz="1400" dirty="0">
                <a:solidFill>
                  <a:schemeClr val="tx1"/>
                </a:solidFill>
              </a:rPr>
              <a:t>좌표를 데카르트 좌표로 사용한다면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로컬 데카르트 </a:t>
            </a:r>
            <a:r>
              <a:rPr lang="en-US" altLang="ko-KR" sz="1400" dirty="0">
                <a:solidFill>
                  <a:schemeClr val="tx1"/>
                </a:solidFill>
              </a:rPr>
              <a:t>x , y , z (</a:t>
            </a:r>
            <a:r>
              <a:rPr lang="ko-KR" altLang="en-US" sz="1400" dirty="0">
                <a:solidFill>
                  <a:schemeClr val="tx1"/>
                </a:solidFill>
              </a:rPr>
              <a:t>미터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에서 측지 좌표 </a:t>
            </a:r>
            <a:r>
              <a:rPr lang="en-US" altLang="ko-KR" sz="1400" dirty="0" err="1">
                <a:solidFill>
                  <a:schemeClr val="tx1"/>
                </a:solidFill>
              </a:rPr>
              <a:t>lat</a:t>
            </a:r>
            <a:r>
              <a:rPr lang="en-US" altLang="ko-KR" sz="1400" dirty="0">
                <a:solidFill>
                  <a:schemeClr val="tx1"/>
                </a:solidFill>
              </a:rPr>
              <a:t> , </a:t>
            </a:r>
            <a:r>
              <a:rPr lang="en-US" altLang="ko-KR" sz="1400" dirty="0" err="1">
                <a:solidFill>
                  <a:schemeClr val="tx1"/>
                </a:solidFill>
              </a:rPr>
              <a:t>lon</a:t>
            </a:r>
            <a:r>
              <a:rPr lang="en-US" altLang="ko-KR" sz="1400" dirty="0">
                <a:solidFill>
                  <a:schemeClr val="tx1"/>
                </a:solidFill>
              </a:rPr>
              <a:t> (</a:t>
            </a:r>
            <a:r>
              <a:rPr lang="ko-KR" altLang="en-US" sz="1400" dirty="0">
                <a:solidFill>
                  <a:schemeClr val="tx1"/>
                </a:solidFill>
              </a:rPr>
              <a:t>도</a:t>
            </a:r>
            <a:r>
              <a:rPr lang="en-US" altLang="ko-KR" sz="1400" dirty="0">
                <a:solidFill>
                  <a:schemeClr val="tx1"/>
                </a:solidFill>
              </a:rPr>
              <a:t>), h (</a:t>
            </a:r>
            <a:r>
              <a:rPr lang="ko-KR" altLang="en-US" sz="1400" dirty="0">
                <a:solidFill>
                  <a:schemeClr val="tx1"/>
                </a:solidFill>
              </a:rPr>
              <a:t>미터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로 변환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UTM </a:t>
            </a:r>
            <a:r>
              <a:rPr lang="ko-KR" altLang="en-US" sz="1400" dirty="0">
                <a:solidFill>
                  <a:schemeClr val="tx1"/>
                </a:solidFill>
              </a:rPr>
              <a:t>좌표를 데카르트 좌표로 사용 </a:t>
            </a:r>
            <a:r>
              <a:rPr lang="en-US" altLang="ko-KR" sz="1400" dirty="0">
                <a:solidFill>
                  <a:schemeClr val="tx1"/>
                </a:solidFill>
              </a:rPr>
              <a:t>X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UTM </a:t>
            </a:r>
            <a:r>
              <a:rPr lang="ko-KR" altLang="en-US" sz="1400" dirty="0">
                <a:solidFill>
                  <a:schemeClr val="tx1"/>
                </a:solidFill>
              </a:rPr>
              <a:t>좌표를 지리적 좌표로 변환 </a:t>
            </a:r>
            <a:r>
              <a:rPr lang="en-US" altLang="ko-KR" sz="1400" dirty="0" err="1">
                <a:solidFill>
                  <a:schemeClr val="tx1"/>
                </a:solidFill>
              </a:rPr>
              <a:t>utmzone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북반구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x,y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위도 경도를 변수로</a:t>
            </a:r>
          </a:p>
        </p:txBody>
      </p:sp>
    </p:spTree>
    <p:extLst>
      <p:ext uri="{BB962C8B-B14F-4D97-AF65-F5344CB8AC3E}">
        <p14:creationId xmlns:p14="http://schemas.microsoft.com/office/powerpoint/2010/main" val="1348653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B0170B4-73F0-40DC-8F96-813BD610FB2D}"/>
              </a:ext>
            </a:extLst>
          </p:cNvPr>
          <p:cNvGrpSpPr/>
          <p:nvPr/>
        </p:nvGrpSpPr>
        <p:grpSpPr>
          <a:xfrm>
            <a:off x="262646" y="171450"/>
            <a:ext cx="6517533" cy="6515100"/>
            <a:chOff x="262646" y="171450"/>
            <a:chExt cx="6517533" cy="6515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B35FD36-05C6-4FD7-A4AF-942F02EF1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1" t="17565" r="53751" b="13026"/>
            <a:stretch/>
          </p:blipFill>
          <p:spPr>
            <a:xfrm>
              <a:off x="262646" y="171450"/>
              <a:ext cx="6517533" cy="498243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22F24E-C6BA-4C5B-A08E-3AAD291AA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9" t="72599" r="56025" b="6975"/>
            <a:stretch/>
          </p:blipFill>
          <p:spPr>
            <a:xfrm>
              <a:off x="262646" y="5132780"/>
              <a:ext cx="6517533" cy="1553770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DAF17A-2A19-4E06-B4FC-C1F77B3C4006}"/>
              </a:ext>
            </a:extLst>
          </p:cNvPr>
          <p:cNvSpPr/>
          <p:nvPr/>
        </p:nvSpPr>
        <p:spPr>
          <a:xfrm>
            <a:off x="7033099" y="171450"/>
            <a:ext cx="4974076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월드 프레임에서 </a:t>
            </a:r>
            <a:r>
              <a:rPr lang="en-US" altLang="ko-KR" sz="1400" b="1" dirty="0" err="1">
                <a:solidFill>
                  <a:schemeClr val="tx1"/>
                </a:solidFill>
              </a:rPr>
              <a:t>navsat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센서의 포즈가 주어지면 차량의 중심에서 오프셋을 제거하고 해당 중심의 ‘데카르트</a:t>
            </a:r>
            <a:r>
              <a:rPr lang="en-US" altLang="ko-KR" sz="1400" b="1" dirty="0">
                <a:solidFill>
                  <a:schemeClr val="tx1"/>
                </a:solidFill>
              </a:rPr>
              <a:t>' </a:t>
            </a:r>
            <a:r>
              <a:rPr lang="ko-KR" altLang="en-US" sz="1400" b="1" dirty="0">
                <a:solidFill>
                  <a:schemeClr val="tx1"/>
                </a:solidFill>
              </a:rPr>
              <a:t>프레임 포즈를 반환</a:t>
            </a: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en-US" altLang="ko-KR" sz="1400" dirty="0">
                <a:solidFill>
                  <a:schemeClr val="tx1"/>
                </a:solidFill>
              </a:rPr>
              <a:t> frame id &gt; base link frame id </a:t>
            </a:r>
            <a:r>
              <a:rPr lang="ko-KR" altLang="en-US" sz="1400" dirty="0">
                <a:solidFill>
                  <a:schemeClr val="tx1"/>
                </a:solidFill>
              </a:rPr>
              <a:t>변환 </a:t>
            </a:r>
            <a:r>
              <a:rPr lang="ko-KR" altLang="en-US" sz="1400" dirty="0" err="1">
                <a:solidFill>
                  <a:schemeClr val="tx1"/>
                </a:solidFill>
              </a:rPr>
              <a:t>얻을려고</a:t>
            </a:r>
            <a:r>
              <a:rPr lang="ko-KR" altLang="en-US" sz="1400" dirty="0">
                <a:solidFill>
                  <a:schemeClr val="tx1"/>
                </a:solidFill>
              </a:rPr>
              <a:t> 함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실패시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tf_silent_failure</a:t>
            </a:r>
            <a:r>
              <a:rPr lang="en-US" altLang="ko-KR" sz="1400" dirty="0">
                <a:solidFill>
                  <a:schemeClr val="tx1"/>
                </a:solidFill>
              </a:rPr>
              <a:t>_ </a:t>
            </a:r>
            <a:r>
              <a:rPr lang="ko-KR" altLang="en-US" sz="1400" dirty="0">
                <a:solidFill>
                  <a:schemeClr val="tx1"/>
                </a:solidFill>
              </a:rPr>
              <a:t>얻음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TF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성공시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en-US" altLang="ko-KR" sz="1400" dirty="0" err="1">
                <a:solidFill>
                  <a:schemeClr val="tx1"/>
                </a:solidFill>
              </a:rPr>
              <a:t>robot_cartesian_pose</a:t>
            </a:r>
            <a:r>
              <a:rPr lang="en-US" altLang="ko-KR" sz="1400" dirty="0">
                <a:solidFill>
                  <a:schemeClr val="tx1"/>
                </a:solidFill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</a:rPr>
              <a:t>offset.inverse</a:t>
            </a:r>
            <a:r>
              <a:rPr lang="en-US" altLang="ko-KR" sz="1400" dirty="0">
                <a:solidFill>
                  <a:schemeClr val="tx1"/>
                </a:solidFill>
              </a:rPr>
              <a:t>() * </a:t>
            </a:r>
            <a:r>
              <a:rPr lang="en-US" altLang="ko-KR" sz="1400" dirty="0" err="1">
                <a:solidFill>
                  <a:schemeClr val="tx1"/>
                </a:solidFill>
              </a:rPr>
              <a:t>gps_cartesian_pose</a:t>
            </a:r>
            <a:r>
              <a:rPr lang="en-US" altLang="ko-KR" sz="1400" dirty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TF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실패시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로봇 데카르트 포즈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데카르트 포즈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132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CDDBDE-967B-4B0F-86C0-B231FD704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14741" r="52083" b="2296"/>
          <a:stretch/>
        </p:blipFill>
        <p:spPr>
          <a:xfrm>
            <a:off x="161924" y="342899"/>
            <a:ext cx="7315201" cy="63055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F31C56F-44EA-4350-BFCC-BDD1A17C1535}"/>
              </a:ext>
            </a:extLst>
          </p:cNvPr>
          <p:cNvSpPr/>
          <p:nvPr/>
        </p:nvSpPr>
        <p:spPr>
          <a:xfrm>
            <a:off x="7480574" y="-4058"/>
            <a:ext cx="4730885" cy="6793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월드 프레임에서 </a:t>
            </a:r>
            <a:r>
              <a:rPr lang="en-US" altLang="ko-KR" sz="1400" b="1" dirty="0" err="1">
                <a:solidFill>
                  <a:schemeClr val="tx1"/>
                </a:solidFill>
              </a:rPr>
              <a:t>navsat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센서의 포즈가 주어지면 차량의 중심에서 오프셋을 제거하고 해당 중심의 </a:t>
            </a:r>
            <a:r>
              <a:rPr lang="en-US" altLang="ko-KR" sz="1400" b="1" dirty="0">
                <a:solidFill>
                  <a:schemeClr val="tx1"/>
                </a:solidFill>
              </a:rPr>
              <a:t>'</a:t>
            </a:r>
            <a:r>
              <a:rPr lang="ko-KR" altLang="en-US" sz="1400" b="1" dirty="0">
                <a:solidFill>
                  <a:schemeClr val="tx1"/>
                </a:solidFill>
              </a:rPr>
              <a:t>월드</a:t>
            </a:r>
            <a:r>
              <a:rPr lang="en-US" altLang="ko-KR" sz="1400" b="1" dirty="0">
                <a:solidFill>
                  <a:schemeClr val="tx1"/>
                </a:solidFill>
              </a:rPr>
              <a:t>' </a:t>
            </a:r>
            <a:r>
              <a:rPr lang="ko-KR" altLang="en-US" sz="1400" b="1" dirty="0">
                <a:solidFill>
                  <a:schemeClr val="tx1"/>
                </a:solidFill>
              </a:rPr>
              <a:t>프레임 포즈를 반환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en-US" altLang="ko-KR" sz="1400" dirty="0">
                <a:solidFill>
                  <a:schemeClr val="tx1"/>
                </a:solidFill>
              </a:rPr>
              <a:t> frame id &gt; base link frame id </a:t>
            </a:r>
            <a:r>
              <a:rPr lang="ko-KR" altLang="en-US" sz="1400" dirty="0">
                <a:solidFill>
                  <a:schemeClr val="tx1"/>
                </a:solidFill>
              </a:rPr>
              <a:t>변환 </a:t>
            </a:r>
            <a:r>
              <a:rPr lang="ko-KR" altLang="en-US" sz="1400" dirty="0" err="1">
                <a:solidFill>
                  <a:schemeClr val="tx1"/>
                </a:solidFill>
              </a:rPr>
              <a:t>얻을려고</a:t>
            </a:r>
            <a:r>
              <a:rPr lang="ko-KR" altLang="en-US" sz="1400" dirty="0">
                <a:solidFill>
                  <a:schemeClr val="tx1"/>
                </a:solidFill>
              </a:rPr>
              <a:t> 함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실패시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tf_silent_failure</a:t>
            </a:r>
            <a:r>
              <a:rPr lang="en-US" altLang="ko-KR" sz="1400" dirty="0">
                <a:solidFill>
                  <a:schemeClr val="tx1"/>
                </a:solidFill>
              </a:rPr>
              <a:t>_ </a:t>
            </a:r>
            <a:r>
              <a:rPr lang="ko-KR" altLang="en-US" sz="1400" dirty="0">
                <a:solidFill>
                  <a:schemeClr val="tx1"/>
                </a:solidFill>
              </a:rPr>
              <a:t>얻음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world_frame_id</a:t>
            </a:r>
            <a:r>
              <a:rPr lang="en-US" altLang="ko-KR" sz="1400" dirty="0">
                <a:solidFill>
                  <a:schemeClr val="tx1"/>
                </a:solidFill>
              </a:rPr>
              <a:t> &gt; </a:t>
            </a:r>
            <a:r>
              <a:rPr lang="en-US" altLang="ko-KR" sz="1400" dirty="0" err="1">
                <a:solidFill>
                  <a:schemeClr val="tx1"/>
                </a:solidFill>
              </a:rPr>
              <a:t>base_link_frame_id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변환 </a:t>
            </a:r>
            <a:r>
              <a:rPr lang="ko-KR" altLang="en-US" sz="1400" dirty="0" err="1">
                <a:solidFill>
                  <a:schemeClr val="tx1"/>
                </a:solidFill>
              </a:rPr>
              <a:t>얻을려고</a:t>
            </a:r>
            <a:r>
              <a:rPr lang="ko-KR" altLang="en-US" sz="1400" dirty="0">
                <a:solidFill>
                  <a:schemeClr val="tx1"/>
                </a:solidFill>
              </a:rPr>
              <a:t> 함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실패시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tf_silent_failure</a:t>
            </a:r>
            <a:r>
              <a:rPr lang="en-US" altLang="ko-KR" sz="1400" dirty="0">
                <a:solidFill>
                  <a:schemeClr val="tx1"/>
                </a:solidFill>
              </a:rPr>
              <a:t>_ </a:t>
            </a:r>
            <a:r>
              <a:rPr lang="ko-KR" altLang="en-US" sz="1400" dirty="0">
                <a:solidFill>
                  <a:schemeClr val="tx1"/>
                </a:solidFill>
              </a:rPr>
              <a:t>얻음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robot_odom_pose</a:t>
            </a:r>
            <a:r>
              <a:rPr lang="en-US" altLang="ko-KR" sz="1400" dirty="0">
                <a:solidFill>
                  <a:schemeClr val="tx1"/>
                </a:solidFill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</a:rPr>
              <a:t>gps_offset_rotated.inverse</a:t>
            </a:r>
            <a:r>
              <a:rPr lang="en-US" altLang="ko-KR" sz="1400" dirty="0">
                <a:solidFill>
                  <a:schemeClr val="tx1"/>
                </a:solidFill>
              </a:rPr>
              <a:t>() * </a:t>
            </a:r>
            <a:r>
              <a:rPr lang="en-US" altLang="ko-KR" sz="1400" dirty="0" err="1">
                <a:solidFill>
                  <a:schemeClr val="tx1"/>
                </a:solidFill>
              </a:rPr>
              <a:t>gps_odom_pose</a:t>
            </a:r>
            <a:r>
              <a:rPr lang="en-US" altLang="ko-KR" sz="14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53084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1E1C40D0-8E8C-49FF-840B-A6A369799C92}"/>
              </a:ext>
            </a:extLst>
          </p:cNvPr>
          <p:cNvGrpSpPr/>
          <p:nvPr/>
        </p:nvGrpSpPr>
        <p:grpSpPr>
          <a:xfrm>
            <a:off x="1692669" y="516327"/>
            <a:ext cx="4021759" cy="5545202"/>
            <a:chOff x="315627" y="-133118"/>
            <a:chExt cx="5295900" cy="683871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876365F-FDDD-4B50-8C01-60F02E172DE3}"/>
                </a:ext>
              </a:extLst>
            </p:cNvPr>
            <p:cNvSpPr/>
            <p:nvPr/>
          </p:nvSpPr>
          <p:spPr>
            <a:xfrm>
              <a:off x="1699317" y="-133118"/>
              <a:ext cx="2528517" cy="8444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filter_common.h</a:t>
              </a:r>
              <a:endParaRPr lang="ko-KR" altLang="en-US" sz="1600" b="1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64FFF8-80AE-474A-8107-09F71DB01E8E}"/>
                </a:ext>
              </a:extLst>
            </p:cNvPr>
            <p:cNvSpPr/>
            <p:nvPr/>
          </p:nvSpPr>
          <p:spPr>
            <a:xfrm>
              <a:off x="315627" y="584200"/>
              <a:ext cx="5295900" cy="6121400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rgbClr val="FF0000"/>
                  </a:solidFill>
                </a:rPr>
                <a:t>Enum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StateMembers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 err="1">
                  <a:solidFill>
                    <a:schemeClr val="tx1"/>
                  </a:solidFill>
                </a:rPr>
                <a:t>x,y,z,r,p,y,Vx,Vy,Vz,Vr,Vp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Vy,Ax,Ay,Az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 err="1">
                  <a:solidFill>
                    <a:srgbClr val="FF0000"/>
                  </a:solidFill>
                </a:rPr>
                <a:t>Enum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ControlMember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제어 벡터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 err="1">
                  <a:solidFill>
                    <a:schemeClr val="tx1"/>
                  </a:solidFill>
                </a:rPr>
                <a:t>Vx,Vy,Vz,Vr,Vp,Vy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2" indent="-171452" algn="ctr">
                <a:buFontTx/>
                <a:buChar char="-"/>
              </a:pP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Const int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(Our State Global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Constant)</a:t>
              </a:r>
            </a:p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: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vector size &amp; offset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STATE_SIZE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POSITION_OFFSET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StateMemberX</a:t>
              </a:r>
              <a:r>
                <a:rPr lang="en-US" altLang="ko-KR" sz="1200" dirty="0">
                  <a:solidFill>
                    <a:schemeClr val="tx1"/>
                  </a:solidFill>
                </a:rPr>
                <a:t>;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ORIENTATION_OFFSET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StateMemberRoll</a:t>
              </a:r>
              <a:r>
                <a:rPr lang="en-US" altLang="ko-KR" sz="1200" dirty="0">
                  <a:solidFill>
                    <a:schemeClr val="tx1"/>
                  </a:solidFill>
                </a:rPr>
                <a:t>;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POSITION_V_OFFSET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StateMemberVx</a:t>
              </a:r>
              <a:r>
                <a:rPr lang="en-US" altLang="ko-KR" sz="1200" dirty="0">
                  <a:solidFill>
                    <a:schemeClr val="tx1"/>
                  </a:solidFill>
                </a:rPr>
                <a:t>;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ORIENTATION_V_OFFSET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StateMemberVroll</a:t>
              </a:r>
              <a:r>
                <a:rPr lang="en-US" altLang="ko-KR" sz="1200" dirty="0">
                  <a:solidFill>
                    <a:schemeClr val="tx1"/>
                  </a:solidFill>
                </a:rPr>
                <a:t>;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POSITION_A_OFFSET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StateMemberAx</a:t>
              </a:r>
              <a:r>
                <a:rPr lang="en-US" altLang="ko-KR" sz="1200" dirty="0">
                  <a:solidFill>
                    <a:schemeClr val="tx1"/>
                  </a:solidFill>
                </a:rPr>
                <a:t>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Pose and Twist message)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POSE_SIZE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TWIST_SIZE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POSITION_SIZE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ORIENTATION_SIZE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LINEAR_VELOCITY_SIZE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ACCELERATION_SIZE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(Common variables)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PI</a:t>
              </a:r>
            </a:p>
            <a:p>
              <a:pPr marL="171452" indent="-171452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TAU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37CD1A3-C995-4419-AB98-C5A1C8FAB18B}"/>
              </a:ext>
            </a:extLst>
          </p:cNvPr>
          <p:cNvGrpSpPr/>
          <p:nvPr/>
        </p:nvGrpSpPr>
        <p:grpSpPr>
          <a:xfrm>
            <a:off x="6676570" y="1726992"/>
            <a:ext cx="3323772" cy="2424629"/>
            <a:chOff x="6095999" y="-100530"/>
            <a:chExt cx="3323772" cy="242462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5F8C682-784D-4098-A250-B87495E40798}"/>
                </a:ext>
              </a:extLst>
            </p:cNvPr>
            <p:cNvSpPr/>
            <p:nvPr/>
          </p:nvSpPr>
          <p:spPr>
            <a:xfrm>
              <a:off x="6797795" y="-100530"/>
              <a:ext cx="1920181" cy="8444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filter_utilities.h</a:t>
              </a:r>
              <a:endParaRPr lang="ko-KR" altLang="en-US" sz="1600" b="1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94DD024-1CF4-41EC-8275-0441340EE8B4}"/>
                </a:ext>
              </a:extLst>
            </p:cNvPr>
            <p:cNvSpPr/>
            <p:nvPr/>
          </p:nvSpPr>
          <p:spPr>
            <a:xfrm>
              <a:off x="6095999" y="569686"/>
              <a:ext cx="3323772" cy="1754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</a:rPr>
                <a:t>유틸리티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chemeClr val="tx1"/>
                  </a:solidFill>
                </a:rPr>
                <a:t>필수적 </a:t>
              </a:r>
              <a:r>
                <a:rPr lang="en-US" altLang="ko-KR" sz="1200" dirty="0">
                  <a:solidFill>
                    <a:schemeClr val="tx1"/>
                  </a:solidFill>
                </a:rPr>
                <a:t>X </a:t>
              </a:r>
              <a:r>
                <a:rPr lang="ko-KR" altLang="en-US" sz="1200" dirty="0">
                  <a:solidFill>
                    <a:schemeClr val="tx1"/>
                  </a:solidFill>
                </a:rPr>
                <a:t>최적화 </a:t>
              </a:r>
              <a:r>
                <a:rPr lang="en-US" altLang="ko-KR" sz="1200" dirty="0">
                  <a:solidFill>
                    <a:schemeClr val="tx1"/>
                  </a:solidFill>
                </a:rPr>
                <a:t>O</a:t>
              </a: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Eigen</a:t>
              </a:r>
              <a:r>
                <a:rPr lang="en-US" altLang="ko-KR" sz="1200" dirty="0">
                  <a:solidFill>
                    <a:schemeClr val="tx1"/>
                  </a:solidFill>
                </a:rPr>
                <a:t> –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MatrixXd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VectorXd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출력 관리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Std</a:t>
              </a:r>
              <a:r>
                <a:rPr lang="en-US" altLang="ko-KR" sz="1200" dirty="0">
                  <a:solidFill>
                    <a:schemeClr val="tx1"/>
                  </a:solidFill>
                </a:rPr>
                <a:t> – vector(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size_t</a:t>
              </a:r>
              <a:r>
                <a:rPr lang="en-US" altLang="ko-KR" sz="1200" dirty="0">
                  <a:solidFill>
                    <a:schemeClr val="tx1"/>
                  </a:solidFill>
                </a:rPr>
                <a:t>), vector(int) </a:t>
              </a:r>
              <a:r>
                <a:rPr lang="ko-KR" altLang="en-US" sz="1200" dirty="0">
                  <a:solidFill>
                    <a:schemeClr val="tx1"/>
                  </a:solidFill>
                </a:rPr>
                <a:t>출력 관리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RPY 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Roatation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관리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– </a:t>
              </a:r>
              <a:r>
                <a:rPr lang="ko-KR" altLang="en-US" sz="1200" dirty="0">
                  <a:solidFill>
                    <a:schemeClr val="tx1"/>
                  </a:solidFill>
                </a:rPr>
                <a:t>범위 유지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Tf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관리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– tf2 </a:t>
              </a:r>
              <a:r>
                <a:rPr lang="ko-KR" altLang="en-US" sz="1200" dirty="0">
                  <a:solidFill>
                    <a:schemeClr val="tx1"/>
                  </a:solidFill>
                </a:rPr>
                <a:t>추가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: frame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id+tfprefix</a:t>
              </a:r>
              <a:r>
                <a:rPr lang="en-US" altLang="ko-KR" sz="1200" dirty="0">
                  <a:solidFill>
                    <a:schemeClr val="tx1"/>
                  </a:solidFill>
                </a:rPr>
                <a:t> &gt; new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frameid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730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D13F94A-BF30-4C8C-BC0D-C9FEEBAD59D5}"/>
              </a:ext>
            </a:extLst>
          </p:cNvPr>
          <p:cNvGrpSpPr/>
          <p:nvPr/>
        </p:nvGrpSpPr>
        <p:grpSpPr>
          <a:xfrm>
            <a:off x="577655" y="2992061"/>
            <a:ext cx="10686975" cy="3670025"/>
            <a:chOff x="1124152" y="2958280"/>
            <a:chExt cx="10157158" cy="34650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ED5FC8F-D793-41F6-BE87-A5C8B34AF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6" t="23470" r="59388" b="19444"/>
            <a:stretch/>
          </p:blipFill>
          <p:spPr>
            <a:xfrm>
              <a:off x="6556910" y="2958280"/>
              <a:ext cx="4724400" cy="346502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35ED57-234F-417A-9ABF-D0A322B84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16297" r="53828" b="25185"/>
            <a:stretch/>
          </p:blipFill>
          <p:spPr>
            <a:xfrm>
              <a:off x="1124152" y="2962111"/>
              <a:ext cx="5432758" cy="3461193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456073-38BA-4C9E-ABB8-91CF1F8F0FCA}"/>
              </a:ext>
            </a:extLst>
          </p:cNvPr>
          <p:cNvSpPr/>
          <p:nvPr/>
        </p:nvSpPr>
        <p:spPr>
          <a:xfrm>
            <a:off x="77819" y="25125"/>
            <a:ext cx="12036361" cy="2966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gps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수정 데이터에 대한 </a:t>
            </a:r>
            <a:r>
              <a:rPr lang="ko-KR" altLang="en-US" sz="1400" b="1" dirty="0" err="1">
                <a:solidFill>
                  <a:schemeClr val="tx1"/>
                </a:solidFill>
              </a:rPr>
              <a:t>콜백</a:t>
            </a:r>
            <a:endParaRPr lang="ko-KR" alt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Bool Good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en-US" altLang="ko-KR" sz="1400" dirty="0">
                <a:solidFill>
                  <a:schemeClr val="tx1"/>
                </a:solidFill>
              </a:rPr>
              <a:t> (</a:t>
            </a:r>
            <a:r>
              <a:rPr lang="ko-KR" altLang="en-US" sz="1400" dirty="0">
                <a:solidFill>
                  <a:schemeClr val="tx1"/>
                </a:solidFill>
              </a:rPr>
              <a:t>상태 </a:t>
            </a:r>
            <a:r>
              <a:rPr lang="en-US" altLang="ko-KR" sz="1400" dirty="0">
                <a:solidFill>
                  <a:schemeClr val="tx1"/>
                </a:solidFill>
              </a:rPr>
              <a:t>fix X, </a:t>
            </a:r>
            <a:r>
              <a:rPr lang="ko-KR" altLang="en-US" sz="1400" dirty="0">
                <a:solidFill>
                  <a:schemeClr val="tx1"/>
                </a:solidFill>
              </a:rPr>
              <a:t>위도 경도 고도가 </a:t>
            </a:r>
            <a:r>
              <a:rPr lang="en-US" altLang="ko-KR" sz="1400" dirty="0">
                <a:solidFill>
                  <a:schemeClr val="tx1"/>
                </a:solidFill>
              </a:rPr>
              <a:t>nan</a:t>
            </a:r>
            <a:r>
              <a:rPr lang="ko-KR" altLang="en-US" sz="1400" dirty="0">
                <a:solidFill>
                  <a:schemeClr val="tx1"/>
                </a:solidFill>
              </a:rPr>
              <a:t>이 아님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Good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ko-KR" altLang="en-US" sz="1400" dirty="0">
                <a:solidFill>
                  <a:schemeClr val="tx1"/>
                </a:solidFill>
              </a:rPr>
              <a:t>일 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만약  데이터를 사용할 수 있다면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GPS </a:t>
            </a:r>
            <a:r>
              <a:rPr lang="ko-KR" altLang="en-US" sz="1400" dirty="0">
                <a:solidFill>
                  <a:srgbClr val="FF0000"/>
                </a:solidFill>
              </a:rPr>
              <a:t>원점 주변의 로컬 데카르트 투영법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Good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ko-KR" altLang="en-US" sz="1400" dirty="0">
                <a:solidFill>
                  <a:schemeClr val="tx1"/>
                </a:solidFill>
              </a:rPr>
              <a:t>가 아닐 때</a:t>
            </a:r>
            <a:r>
              <a:rPr lang="en-US" altLang="ko-KR" sz="1400" dirty="0">
                <a:solidFill>
                  <a:schemeClr val="tx1"/>
                </a:solidFill>
              </a:rPr>
              <a:t>, UTM </a:t>
            </a:r>
            <a:r>
              <a:rPr lang="ko-KR" altLang="en-US" sz="1400" dirty="0">
                <a:solidFill>
                  <a:schemeClr val="tx1"/>
                </a:solidFill>
              </a:rPr>
              <a:t>좌표를 데카르트 좌표로 사용하지 않으면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고정 </a:t>
            </a:r>
            <a:r>
              <a:rPr lang="en-US" altLang="ko-KR" sz="1400" dirty="0" err="1">
                <a:solidFill>
                  <a:srgbClr val="FF0000"/>
                </a:solidFill>
              </a:rPr>
              <a:t>utm_zone</a:t>
            </a:r>
            <a:r>
              <a:rPr lang="en-US" altLang="ko-KR" sz="1400" dirty="0">
                <a:solidFill>
                  <a:srgbClr val="FF0000"/>
                </a:solidFill>
              </a:rPr>
              <a:t>_</a:t>
            </a:r>
            <a:r>
              <a:rPr lang="ko-KR" altLang="en-US" sz="1400" dirty="0">
                <a:solidFill>
                  <a:srgbClr val="FF0000"/>
                </a:solidFill>
              </a:rPr>
              <a:t>을 사용하여 </a:t>
            </a:r>
            <a:r>
              <a:rPr lang="en-US" altLang="ko-KR" sz="1400" dirty="0">
                <a:solidFill>
                  <a:srgbClr val="FF0000"/>
                </a:solidFill>
              </a:rPr>
              <a:t>UTM</a:t>
            </a:r>
            <a:r>
              <a:rPr lang="ko-KR" altLang="en-US" sz="1400" dirty="0">
                <a:solidFill>
                  <a:srgbClr val="FF0000"/>
                </a:solidFill>
              </a:rPr>
              <a:t>으로 변환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데카르트 좌표로 저장된 최신 </a:t>
            </a:r>
            <a:r>
              <a:rPr lang="en-US" altLang="ko-KR" sz="1400" dirty="0">
                <a:solidFill>
                  <a:schemeClr val="tx1"/>
                </a:solidFill>
              </a:rPr>
              <a:t>GPS </a:t>
            </a:r>
            <a:r>
              <a:rPr lang="ko-KR" altLang="en-US" sz="1400" dirty="0">
                <a:solidFill>
                  <a:schemeClr val="tx1"/>
                </a:solidFill>
              </a:rPr>
              <a:t>데이터의 </a:t>
            </a:r>
            <a:r>
              <a:rPr lang="en-US" altLang="ko-KR" sz="1400" dirty="0">
                <a:solidFill>
                  <a:schemeClr val="tx1"/>
                </a:solidFill>
              </a:rPr>
              <a:t>origin</a:t>
            </a:r>
            <a:r>
              <a:rPr lang="ko-KR" altLang="en-US" sz="1400" dirty="0">
                <a:solidFill>
                  <a:schemeClr val="tx1"/>
                </a:solidFill>
              </a:rPr>
              <a:t>은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벡터형 데카르트 </a:t>
            </a:r>
            <a:r>
              <a:rPr lang="en-US" altLang="ko-KR" sz="1400" dirty="0" err="1">
                <a:solidFill>
                  <a:schemeClr val="tx1"/>
                </a:solidFill>
              </a:rPr>
              <a:t>x,y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고도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en-US" altLang="ko-KR" sz="1400" dirty="0">
                <a:solidFill>
                  <a:schemeClr val="tx1"/>
                </a:solidFill>
              </a:rPr>
              <a:t>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최신 데카르트 좌표로 저장된 최신 </a:t>
            </a:r>
            <a:r>
              <a:rPr lang="en-US" altLang="ko-KR" sz="1400" dirty="0">
                <a:solidFill>
                  <a:schemeClr val="tx1"/>
                </a:solidFill>
              </a:rPr>
              <a:t>GPS </a:t>
            </a:r>
            <a:r>
              <a:rPr lang="ko-KR" altLang="en-US" sz="1400" dirty="0">
                <a:solidFill>
                  <a:schemeClr val="tx1"/>
                </a:solidFill>
              </a:rPr>
              <a:t>데이터의 공분산은 </a:t>
            </a:r>
            <a:r>
              <a:rPr lang="en-US" altLang="ko-KR" sz="1400" dirty="0">
                <a:solidFill>
                  <a:schemeClr val="tx1"/>
                </a:solidFill>
              </a:rPr>
              <a:t>zero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en-US" altLang="ko-KR" sz="1400" dirty="0">
                <a:solidFill>
                  <a:schemeClr val="tx1"/>
                </a:solidFill>
              </a:rPr>
              <a:t>set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94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C4ADEE0-ECEA-4A50-9EFC-EAEB68DD16B9}"/>
              </a:ext>
            </a:extLst>
          </p:cNvPr>
          <p:cNvGrpSpPr/>
          <p:nvPr/>
        </p:nvGrpSpPr>
        <p:grpSpPr>
          <a:xfrm>
            <a:off x="321012" y="184825"/>
            <a:ext cx="5774988" cy="6147881"/>
            <a:chOff x="321012" y="184825"/>
            <a:chExt cx="4513634" cy="46984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92EEA0A-271C-42EC-AC28-10C2BCF2A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0" t="16430" r="55318" b="13783"/>
            <a:stretch/>
          </p:blipFill>
          <p:spPr>
            <a:xfrm>
              <a:off x="321012" y="184825"/>
              <a:ext cx="4513634" cy="358950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120A7E3-CE12-40C2-8639-AFCD813B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0" t="18298" r="55399" b="60142"/>
            <a:stretch/>
          </p:blipFill>
          <p:spPr>
            <a:xfrm>
              <a:off x="321012" y="3774332"/>
              <a:ext cx="4513634" cy="1108954"/>
            </a:xfrm>
            <a:prstGeom prst="rect">
              <a:avLst/>
            </a:prstGeom>
          </p:spPr>
        </p:pic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61D67F-6A50-4765-9C0E-F02B735B9BA3}"/>
              </a:ext>
            </a:extLst>
          </p:cNvPr>
          <p:cNvCxnSpPr>
            <a:cxnSpLocks/>
          </p:cNvCxnSpPr>
          <p:nvPr/>
        </p:nvCxnSpPr>
        <p:spPr>
          <a:xfrm flipH="1" flipV="1">
            <a:off x="4924426" y="4410076"/>
            <a:ext cx="1554195" cy="7650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9EB20C-25CA-4D44-9F9A-60EACE9ED49D}"/>
              </a:ext>
            </a:extLst>
          </p:cNvPr>
          <p:cNvSpPr/>
          <p:nvPr/>
        </p:nvSpPr>
        <p:spPr>
          <a:xfrm>
            <a:off x="609600" y="4295775"/>
            <a:ext cx="4125946" cy="5858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9E18E0-FF5F-47CE-800C-87649F24F8F5}"/>
              </a:ext>
            </a:extLst>
          </p:cNvPr>
          <p:cNvSpPr/>
          <p:nvPr/>
        </p:nvSpPr>
        <p:spPr>
          <a:xfrm>
            <a:off x="6284879" y="64038"/>
            <a:ext cx="5809845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IMU </a:t>
            </a:r>
            <a:r>
              <a:rPr lang="ko-KR" altLang="en-US" sz="1400" b="1" dirty="0">
                <a:solidFill>
                  <a:schemeClr val="tx1"/>
                </a:solidFill>
              </a:rPr>
              <a:t>데이터에 대한 </a:t>
            </a:r>
            <a:r>
              <a:rPr lang="ko-KR" altLang="en-US" sz="1400" b="1" dirty="0" err="1">
                <a:solidFill>
                  <a:schemeClr val="tx1"/>
                </a:solidFill>
              </a:rPr>
              <a:t>콜백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r>
              <a:rPr lang="ko-KR" altLang="en-US" sz="1400" b="1" dirty="0">
                <a:solidFill>
                  <a:schemeClr val="tx1"/>
                </a:solidFill>
              </a:rPr>
              <a:t>아직 </a:t>
            </a:r>
            <a:r>
              <a:rPr lang="en-US" altLang="ko-KR" sz="1400" b="1" dirty="0">
                <a:solidFill>
                  <a:schemeClr val="tx1"/>
                </a:solidFill>
              </a:rPr>
              <a:t>IMU </a:t>
            </a:r>
            <a:r>
              <a:rPr lang="ko-KR" altLang="en-US" sz="1400" b="1" dirty="0">
                <a:solidFill>
                  <a:schemeClr val="tx1"/>
                </a:solidFill>
              </a:rPr>
              <a:t>데이터가 없는 경우에만 호출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즉 </a:t>
            </a:r>
            <a:r>
              <a:rPr lang="en-US" altLang="ko-KR" sz="1400" dirty="0" err="1">
                <a:solidFill>
                  <a:schemeClr val="tx1"/>
                </a:solidFill>
              </a:rPr>
              <a:t>header.frame_id</a:t>
            </a:r>
            <a:r>
              <a:rPr lang="en-US" altLang="ko-KR" sz="1400" dirty="0">
                <a:solidFill>
                  <a:schemeClr val="tx1"/>
                </a:solidFill>
              </a:rPr>
              <a:t> &gt; </a:t>
            </a:r>
            <a:r>
              <a:rPr lang="en-US" altLang="ko-KR" sz="1400" dirty="0" err="1">
                <a:solidFill>
                  <a:schemeClr val="tx1"/>
                </a:solidFill>
              </a:rPr>
              <a:t>base_link_frame_id</a:t>
            </a:r>
            <a:r>
              <a:rPr lang="en-US" altLang="ko-KR" sz="1400" dirty="0">
                <a:solidFill>
                  <a:schemeClr val="tx1"/>
                </a:solidFill>
              </a:rPr>
              <a:t>_ </a:t>
            </a:r>
            <a:r>
              <a:rPr lang="ko-KR" altLang="en-US" sz="1400" dirty="0">
                <a:solidFill>
                  <a:schemeClr val="tx1"/>
                </a:solidFill>
              </a:rPr>
              <a:t>변환 </a:t>
            </a:r>
            <a:r>
              <a:rPr lang="ko-KR" altLang="en-US" sz="1400" dirty="0" err="1">
                <a:solidFill>
                  <a:schemeClr val="tx1"/>
                </a:solidFill>
              </a:rPr>
              <a:t>얻을려고</a:t>
            </a:r>
            <a:r>
              <a:rPr lang="ko-KR" altLang="en-US" sz="1400" dirty="0">
                <a:solidFill>
                  <a:schemeClr val="tx1"/>
                </a:solidFill>
              </a:rPr>
              <a:t> 함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실패시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tf_silent_failure</a:t>
            </a:r>
            <a:r>
              <a:rPr lang="en-US" altLang="ko-KR" sz="1400" dirty="0">
                <a:solidFill>
                  <a:schemeClr val="tx1"/>
                </a:solidFill>
              </a:rPr>
              <a:t>_ </a:t>
            </a:r>
            <a:r>
              <a:rPr lang="ko-KR" altLang="en-US" sz="1400" dirty="0">
                <a:solidFill>
                  <a:schemeClr val="tx1"/>
                </a:solidFill>
              </a:rPr>
              <a:t>얻음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tf</a:t>
            </a:r>
            <a:r>
              <a:rPr lang="ko-KR" altLang="en-US" sz="1400" dirty="0">
                <a:solidFill>
                  <a:schemeClr val="tx1"/>
                </a:solidFill>
              </a:rPr>
              <a:t>할 수 있으면 </a:t>
            </a:r>
            <a:r>
              <a:rPr lang="en-US" altLang="ko-KR" sz="1400" dirty="0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input : </a:t>
            </a:r>
            <a:r>
              <a:rPr lang="en-US" altLang="ko-KR" sz="1400" dirty="0" err="1">
                <a:solidFill>
                  <a:schemeClr val="tx1"/>
                </a:solidFill>
              </a:rPr>
              <a:t>quat</a:t>
            </a:r>
            <a:r>
              <a:rPr lang="en-US" altLang="ko-KR" sz="1400" dirty="0">
                <a:solidFill>
                  <a:schemeClr val="tx1"/>
                </a:solidFill>
              </a:rPr>
              <a:t> &gt; </a:t>
            </a:r>
            <a:r>
              <a:rPr lang="ko-KR" altLang="en-US" sz="1400" dirty="0">
                <a:solidFill>
                  <a:schemeClr val="tx1"/>
                </a:solidFill>
              </a:rPr>
              <a:t>변환할 </a:t>
            </a:r>
            <a:r>
              <a:rPr lang="ko-KR" altLang="en-US" sz="1400" dirty="0" err="1">
                <a:solidFill>
                  <a:schemeClr val="tx1"/>
                </a:solidFill>
              </a:rPr>
              <a:t>쿼터니언</a:t>
            </a:r>
            <a:endParaRPr lang="ko-KR" alt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output : </a:t>
            </a:r>
            <a:r>
              <a:rPr lang="en-US" altLang="ko-KR" sz="1400" dirty="0" err="1">
                <a:solidFill>
                  <a:schemeClr val="tx1"/>
                </a:solidFill>
              </a:rPr>
              <a:t>r,p,y</a:t>
            </a:r>
            <a:r>
              <a:rPr lang="en-US" altLang="ko-KR" sz="1400" dirty="0">
                <a:solidFill>
                  <a:schemeClr val="tx1"/>
                </a:solidFill>
              </a:rPr>
              <a:t> &gt; </a:t>
            </a:r>
            <a:r>
              <a:rPr lang="ko-KR" altLang="en-US" sz="1400" dirty="0">
                <a:solidFill>
                  <a:schemeClr val="tx1"/>
                </a:solidFill>
              </a:rPr>
              <a:t>변환된 </a:t>
            </a:r>
            <a:r>
              <a:rPr lang="en-US" altLang="ko-KR" sz="1400" dirty="0" err="1">
                <a:solidFill>
                  <a:schemeClr val="tx1"/>
                </a:solidFill>
              </a:rPr>
              <a:t>r,p,y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함수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쿼터니안</a:t>
            </a:r>
            <a:r>
              <a:rPr lang="en-US" altLang="ko-KR" sz="1400" dirty="0">
                <a:solidFill>
                  <a:schemeClr val="tx1"/>
                </a:solidFill>
              </a:rPr>
              <a:t>, r, p, y</a:t>
            </a:r>
            <a:r>
              <a:rPr lang="ko-KR" altLang="en-US" sz="1400" dirty="0">
                <a:solidFill>
                  <a:schemeClr val="tx1"/>
                </a:solidFill>
              </a:rPr>
              <a:t>를 멤버변수로 받는 </a:t>
            </a:r>
            <a:r>
              <a:rPr lang="en-US" altLang="ko-KR" sz="1400" dirty="0" err="1">
                <a:solidFill>
                  <a:schemeClr val="tx1"/>
                </a:solidFill>
              </a:rPr>
              <a:t>quatToRPY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멤버 함수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1. </a:t>
            </a:r>
            <a:r>
              <a:rPr lang="en-US" altLang="ko-KR" sz="1400" dirty="0" err="1">
                <a:solidFill>
                  <a:schemeClr val="tx1"/>
                </a:solidFill>
              </a:rPr>
              <a:t>r,p,y</a:t>
            </a:r>
            <a:r>
              <a:rPr lang="en-US" altLang="ko-KR" sz="1400" dirty="0">
                <a:solidFill>
                  <a:schemeClr val="tx1"/>
                </a:solidFill>
              </a:rPr>
              <a:t> offset </a:t>
            </a:r>
            <a:r>
              <a:rPr lang="ko-KR" altLang="en-US" sz="1400" dirty="0">
                <a:solidFill>
                  <a:schemeClr val="tx1"/>
                </a:solidFill>
              </a:rPr>
              <a:t>멤버 변수로 받아 </a:t>
            </a:r>
            <a:r>
              <a:rPr lang="en-US" altLang="ko-KR" sz="1400" dirty="0" err="1">
                <a:solidFill>
                  <a:schemeClr val="tx1"/>
                </a:solidFill>
              </a:rPr>
              <a:t>target_frame_trans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오리엔테이션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을 변환하여 </a:t>
            </a:r>
            <a:r>
              <a:rPr lang="ko-KR" altLang="en-US" sz="1400" dirty="0" err="1">
                <a:solidFill>
                  <a:schemeClr val="tx1"/>
                </a:solidFill>
              </a:rPr>
              <a:t>쿼터니언으로</a:t>
            </a:r>
            <a:r>
              <a:rPr lang="ko-KR" altLang="en-US" sz="1400" dirty="0">
                <a:solidFill>
                  <a:schemeClr val="tx1"/>
                </a:solidFill>
              </a:rPr>
              <a:t> 얻음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2. </a:t>
            </a:r>
            <a:r>
              <a:rPr lang="en-US" altLang="ko-KR" sz="1400" dirty="0" err="1">
                <a:solidFill>
                  <a:schemeClr val="tx1"/>
                </a:solidFill>
              </a:rPr>
              <a:t>r,p,y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멤버 변수로 받아 </a:t>
            </a:r>
            <a:r>
              <a:rPr lang="en-US" altLang="ko-KR" sz="1400" dirty="0" err="1">
                <a:solidFill>
                  <a:schemeClr val="tx1"/>
                </a:solidFill>
              </a:rPr>
              <a:t>transform_orientation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최신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오리엔테이션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을 변환하여 </a:t>
            </a:r>
            <a:r>
              <a:rPr lang="ko-KR" altLang="en-US" sz="1400" dirty="0" err="1">
                <a:solidFill>
                  <a:schemeClr val="tx1"/>
                </a:solidFill>
              </a:rPr>
              <a:t>쿼터니언으로</a:t>
            </a:r>
            <a:r>
              <a:rPr lang="ko-KR" altLang="en-US" sz="1400" dirty="0">
                <a:solidFill>
                  <a:schemeClr val="tx1"/>
                </a:solidFill>
              </a:rPr>
              <a:t> 얻음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이와 같이 </a:t>
            </a:r>
            <a:r>
              <a:rPr lang="en-US" altLang="ko-KR" sz="1400" dirty="0" err="1">
                <a:solidFill>
                  <a:schemeClr val="tx1"/>
                </a:solidFill>
              </a:rPr>
              <a:t>rpy_angle</a:t>
            </a:r>
            <a:r>
              <a:rPr lang="ko-KR" altLang="en-US" sz="1400" dirty="0">
                <a:solidFill>
                  <a:schemeClr val="tx1"/>
                </a:solidFill>
              </a:rPr>
              <a:t>은 로테이션 범위를 </a:t>
            </a:r>
            <a:r>
              <a:rPr lang="ko-KR" altLang="en-US" sz="1400" dirty="0" err="1">
                <a:solidFill>
                  <a:schemeClr val="tx1"/>
                </a:solidFill>
              </a:rPr>
              <a:t>정해줌</a:t>
            </a:r>
            <a:endParaRPr lang="ko-KR" alt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이제 요 오프셋 값으로 롤과 피치를 회전해야 함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가 옆을 향하여 장착될 때</a:t>
            </a:r>
            <a:r>
              <a:rPr lang="en-US" altLang="ko-KR" sz="1400" dirty="0">
                <a:solidFill>
                  <a:schemeClr val="tx1"/>
                </a:solidFill>
              </a:rPr>
              <a:t>, IMU</a:t>
            </a:r>
            <a:r>
              <a:rPr lang="ko-KR" altLang="en-US" sz="1400" dirty="0">
                <a:solidFill>
                  <a:schemeClr val="tx1"/>
                </a:solidFill>
              </a:rPr>
              <a:t>의 세계 프레임에 대한 피치는 로봇에 대한 롤 </a:t>
            </a:r>
            <a:r>
              <a:rPr lang="en-US" altLang="ko-KR" sz="1400" dirty="0">
                <a:solidFill>
                  <a:schemeClr val="tx1"/>
                </a:solidFill>
              </a:rPr>
              <a:t>}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36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BA9A07-6DED-4930-87E5-BFB312FB36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41017" r="62819" b="17375"/>
          <a:stretch/>
        </p:blipFill>
        <p:spPr>
          <a:xfrm>
            <a:off x="359924" y="1468289"/>
            <a:ext cx="6955277" cy="41467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D85276-01A5-4DEA-94BE-948C950FE9AE}"/>
              </a:ext>
            </a:extLst>
          </p:cNvPr>
          <p:cNvSpPr/>
          <p:nvPr/>
        </p:nvSpPr>
        <p:spPr>
          <a:xfrm>
            <a:off x="7947498" y="225357"/>
            <a:ext cx="4974076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odom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데이터에 대한 </a:t>
            </a:r>
            <a:r>
              <a:rPr lang="ko-KR" altLang="en-US" sz="1400" b="1" dirty="0" err="1">
                <a:solidFill>
                  <a:schemeClr val="tx1"/>
                </a:solidFill>
              </a:rPr>
              <a:t>콜백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: world frame id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header frame id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: base link frame id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child frame id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latest_odom_covariance</a:t>
            </a:r>
            <a:r>
              <a:rPr lang="en-US" altLang="ko-KR" sz="1400" dirty="0">
                <a:solidFill>
                  <a:schemeClr val="tx1"/>
                </a:solidFill>
              </a:rPr>
              <a:t>_(row, col) = msg-&gt; </a:t>
            </a:r>
            <a:r>
              <a:rPr lang="en-US" altLang="ko-KR" sz="1400" dirty="0" err="1">
                <a:solidFill>
                  <a:schemeClr val="tx1"/>
                </a:solidFill>
              </a:rPr>
              <a:t>pose.covariance</a:t>
            </a:r>
            <a:r>
              <a:rPr lang="en-US" altLang="ko-KR" sz="1400" dirty="0">
                <a:solidFill>
                  <a:schemeClr val="tx1"/>
                </a:solidFill>
              </a:rPr>
              <a:t>[row * POSE_SIZE + col]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07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479E55-1863-48FB-A3F3-D46D4695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15556" r="52799" b="2099"/>
          <a:stretch/>
        </p:blipFill>
        <p:spPr>
          <a:xfrm>
            <a:off x="125067" y="401508"/>
            <a:ext cx="6946941" cy="605498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CD7CE86-F664-4EAD-8136-FCF0884318AC}"/>
              </a:ext>
            </a:extLst>
          </p:cNvPr>
          <p:cNvCxnSpPr>
            <a:cxnSpLocks/>
          </p:cNvCxnSpPr>
          <p:nvPr/>
        </p:nvCxnSpPr>
        <p:spPr>
          <a:xfrm flipH="1" flipV="1">
            <a:off x="5603134" y="3589509"/>
            <a:ext cx="1624517" cy="10992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701279-83B2-4CE6-999B-7F574261659E}"/>
              </a:ext>
            </a:extLst>
          </p:cNvPr>
          <p:cNvSpPr/>
          <p:nvPr/>
        </p:nvSpPr>
        <p:spPr>
          <a:xfrm>
            <a:off x="7072008" y="208576"/>
            <a:ext cx="4974076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tx1"/>
                </a:solidFill>
              </a:rPr>
              <a:t>필터링된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GPS : </a:t>
            </a:r>
            <a:r>
              <a:rPr lang="en-US" altLang="ko-KR" sz="1400" b="1" dirty="0" err="1">
                <a:solidFill>
                  <a:schemeClr val="tx1"/>
                </a:solidFill>
              </a:rPr>
              <a:t>odom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데이터를 다시 </a:t>
            </a:r>
            <a:r>
              <a:rPr lang="en-US" altLang="ko-KR" sz="1400" b="1" dirty="0">
                <a:solidFill>
                  <a:schemeClr val="tx1"/>
                </a:solidFill>
              </a:rPr>
              <a:t>GPS</a:t>
            </a:r>
            <a:r>
              <a:rPr lang="ko-KR" altLang="en-US" sz="1400" b="1" dirty="0">
                <a:solidFill>
                  <a:schemeClr val="tx1"/>
                </a:solidFill>
              </a:rPr>
              <a:t>로 변환하고 </a:t>
            </a:r>
            <a:r>
              <a:rPr lang="ko-KR" altLang="en-US" sz="1400" b="1" dirty="0" err="1">
                <a:solidFill>
                  <a:schemeClr val="tx1"/>
                </a:solidFill>
              </a:rPr>
              <a:t>브로드캐스트</a:t>
            </a:r>
            <a:endParaRPr lang="ko-KR" alt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좋은 방향을 계산했고 새로운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데이터가 있으면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전달된 지점을 지도 프레임에서 위도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경도로 변환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여기서 변환될 </a:t>
            </a:r>
            <a:r>
              <a:rPr lang="en-US" altLang="ko-KR" sz="1400" dirty="0">
                <a:solidFill>
                  <a:schemeClr val="tx1"/>
                </a:solidFill>
              </a:rPr>
              <a:t>map point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latest_world_pose_.</a:t>
            </a:r>
            <a:r>
              <a:rPr lang="en-US" altLang="ko-KR" sz="1400" dirty="0" err="1">
                <a:solidFill>
                  <a:schemeClr val="tx1"/>
                </a:solidFill>
              </a:rPr>
              <a:t>getOrigin</a:t>
            </a:r>
            <a:r>
              <a:rPr lang="en-US" altLang="ko-KR" sz="1400" dirty="0">
                <a:solidFill>
                  <a:schemeClr val="tx1"/>
                </a:solidFill>
              </a:rPr>
              <a:t>()</a:t>
            </a:r>
            <a:r>
              <a:rPr lang="ko-KR" altLang="en-US" sz="1400" dirty="0">
                <a:solidFill>
                  <a:schemeClr val="tx1"/>
                </a:solidFill>
              </a:rPr>
              <a:t>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공분산도 회전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정의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최신 </a:t>
            </a:r>
            <a:r>
              <a:rPr lang="ko-KR" altLang="en-US" sz="1400" dirty="0" err="1">
                <a:solidFill>
                  <a:schemeClr val="tx1"/>
                </a:solidFill>
              </a:rPr>
              <a:t>오돔</a:t>
            </a:r>
            <a:r>
              <a:rPr lang="ko-KR" altLang="en-US" sz="1400" dirty="0">
                <a:solidFill>
                  <a:schemeClr val="tx1"/>
                </a:solidFill>
              </a:rPr>
              <a:t> 공분산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ko-KR" altLang="en-US" sz="1400" dirty="0" err="1">
                <a:solidFill>
                  <a:schemeClr val="tx1"/>
                </a:solidFill>
              </a:rPr>
              <a:t>항등행렬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rot_6d * </a:t>
            </a:r>
            <a:r>
              <a:rPr lang="ko-KR" altLang="en-US" sz="1400" dirty="0">
                <a:solidFill>
                  <a:schemeClr val="tx1"/>
                </a:solidFill>
              </a:rPr>
              <a:t>최신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공분산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문자로 표현된 코드 실행</a:t>
            </a:r>
            <a:r>
              <a:rPr lang="en-US" altLang="ko-KR" sz="1400" dirty="0">
                <a:solidFill>
                  <a:schemeClr val="tx1"/>
                </a:solidFill>
              </a:rPr>
              <a:t>) * rot_6d</a:t>
            </a:r>
            <a:r>
              <a:rPr lang="ko-KR" altLang="en-US" sz="1400" dirty="0">
                <a:solidFill>
                  <a:schemeClr val="tx1"/>
                </a:solidFill>
              </a:rPr>
              <a:t>의 전치행렬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Filtered_gps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1307754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21847B9-F164-4DE2-B033-B77A9DBE3CF0}"/>
              </a:ext>
            </a:extLst>
          </p:cNvPr>
          <p:cNvGrpSpPr/>
          <p:nvPr/>
        </p:nvGrpSpPr>
        <p:grpSpPr>
          <a:xfrm>
            <a:off x="145912" y="255047"/>
            <a:ext cx="6235432" cy="6347906"/>
            <a:chOff x="437744" y="806180"/>
            <a:chExt cx="4455270" cy="48541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725A6B-06ED-4D0C-9D40-D6683BF23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1" t="20970" r="56197" b="2625"/>
            <a:stretch/>
          </p:blipFill>
          <p:spPr>
            <a:xfrm>
              <a:off x="437745" y="806180"/>
              <a:ext cx="4455269" cy="39299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C5EE31-5CB0-4BC8-836F-8E7051EFF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" t="13783" r="55958" b="68251"/>
            <a:stretch/>
          </p:blipFill>
          <p:spPr>
            <a:xfrm>
              <a:off x="437744" y="4736155"/>
              <a:ext cx="4455269" cy="924128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EDD535-AFEA-47C8-B881-0B858BB6DCC9}"/>
              </a:ext>
            </a:extLst>
          </p:cNvPr>
          <p:cNvSpPr/>
          <p:nvPr/>
        </p:nvSpPr>
        <p:spPr>
          <a:xfrm>
            <a:off x="6605081" y="112678"/>
            <a:ext cx="5217268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전송하기 전에 </a:t>
            </a:r>
            <a:r>
              <a:rPr lang="en-US" altLang="ko-KR" sz="1400" b="1" dirty="0">
                <a:solidFill>
                  <a:schemeClr val="tx1"/>
                </a:solidFill>
              </a:rPr>
              <a:t>GPS </a:t>
            </a:r>
            <a:r>
              <a:rPr lang="en-US" altLang="ko-KR" sz="1400" b="1" dirty="0" err="1">
                <a:solidFill>
                  <a:schemeClr val="tx1"/>
                </a:solidFill>
              </a:rPr>
              <a:t>odom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메시지 준비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좋은 방향을 계산했고 새로운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ko-KR" altLang="en-US" sz="1400" dirty="0">
                <a:solidFill>
                  <a:schemeClr val="tx1"/>
                </a:solidFill>
              </a:rPr>
              <a:t> 있으면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gps_odom</a:t>
            </a:r>
            <a:r>
              <a:rPr lang="en-US" altLang="ko-KR" sz="1400" dirty="0">
                <a:solidFill>
                  <a:schemeClr val="tx1"/>
                </a:solidFill>
              </a:rPr>
              <a:t>=</a:t>
            </a:r>
            <a:r>
              <a:rPr lang="ko-KR" altLang="en-US" sz="1400" dirty="0">
                <a:solidFill>
                  <a:schemeClr val="tx1"/>
                </a:solidFill>
              </a:rPr>
              <a:t>변환에 사용할 데카르트 좌표계의 포즈를 </a:t>
            </a:r>
            <a:r>
              <a:rPr lang="en-US" altLang="ko-KR" sz="1400" dirty="0" err="1">
                <a:solidFill>
                  <a:schemeClr val="tx1"/>
                </a:solidFill>
              </a:rPr>
              <a:t>utm</a:t>
            </a:r>
            <a:r>
              <a:rPr lang="ko-KR" altLang="en-US" sz="1400" dirty="0">
                <a:solidFill>
                  <a:schemeClr val="tx1"/>
                </a:solidFill>
              </a:rPr>
              <a:t>에서 맵 프레임으로 변환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GPS</a:t>
            </a:r>
            <a:r>
              <a:rPr lang="ko-KR" altLang="en-US" sz="1400" dirty="0">
                <a:solidFill>
                  <a:schemeClr val="tx1"/>
                </a:solidFill>
              </a:rPr>
              <a:t>가 아닌 차량 원점의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를 원하기 때문에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getRobotOriginWorldPose</a:t>
            </a:r>
            <a:r>
              <a:rPr lang="ko-KR" altLang="en-US" sz="1400" dirty="0">
                <a:solidFill>
                  <a:schemeClr val="tx1"/>
                </a:solidFill>
              </a:rPr>
              <a:t>을 통해 원점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구함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공분산도 회전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정의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최신 데카르트 공분산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ko-KR" altLang="en-US" sz="1400" dirty="0" err="1">
                <a:solidFill>
                  <a:schemeClr val="tx1"/>
                </a:solidFill>
              </a:rPr>
              <a:t>항등행렬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rot_6d * </a:t>
            </a:r>
            <a:r>
              <a:rPr lang="ko-KR" altLang="en-US" sz="1400" dirty="0">
                <a:solidFill>
                  <a:schemeClr val="tx1"/>
                </a:solidFill>
              </a:rPr>
              <a:t>최신 데카르트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공분산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문자로 표현된 코드 실행</a:t>
            </a:r>
            <a:r>
              <a:rPr lang="en-US" altLang="ko-KR" sz="1400" dirty="0">
                <a:solidFill>
                  <a:schemeClr val="tx1"/>
                </a:solidFill>
              </a:rPr>
              <a:t>) * rot_6d</a:t>
            </a:r>
            <a:r>
              <a:rPr lang="ko-KR" altLang="en-US" sz="1400" dirty="0">
                <a:solidFill>
                  <a:schemeClr val="tx1"/>
                </a:solidFill>
              </a:rPr>
              <a:t>의 전치행렬</a:t>
            </a: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92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1065AA-D37E-4944-98D6-6DBBFF506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" t="32884" r="51649" b="10001"/>
          <a:stretch/>
        </p:blipFill>
        <p:spPr>
          <a:xfrm>
            <a:off x="58485" y="1069570"/>
            <a:ext cx="7576106" cy="45039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D740ED-9EEE-4156-99A5-8BA8320F922B}"/>
              </a:ext>
            </a:extLst>
          </p:cNvPr>
          <p:cNvSpPr/>
          <p:nvPr/>
        </p:nvSpPr>
        <p:spPr>
          <a:xfrm>
            <a:off x="7762672" y="355871"/>
            <a:ext cx="4244502" cy="5723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변환을 계산하는 데 사용할 </a:t>
            </a:r>
            <a:r>
              <a:rPr lang="en-US" altLang="ko-KR" sz="1400" b="1" dirty="0">
                <a:solidFill>
                  <a:schemeClr val="tx1"/>
                </a:solidFill>
              </a:rPr>
              <a:t>GPS </a:t>
            </a:r>
            <a:r>
              <a:rPr lang="ko-KR" altLang="en-US" sz="1400" b="1" dirty="0">
                <a:solidFill>
                  <a:schemeClr val="tx1"/>
                </a:solidFill>
              </a:rPr>
              <a:t>데이터를 설정하는 데 사용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UTM </a:t>
            </a:r>
            <a:r>
              <a:rPr lang="ko-KR" altLang="en-US" sz="1400" dirty="0">
                <a:solidFill>
                  <a:schemeClr val="tx1"/>
                </a:solidFill>
              </a:rPr>
              <a:t>좌표를 데카르트 좌표로 사용한다면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UTM </a:t>
            </a:r>
            <a:r>
              <a:rPr lang="ko-KR" altLang="en-US" sz="1400" dirty="0">
                <a:solidFill>
                  <a:schemeClr val="tx1"/>
                </a:solidFill>
              </a:rPr>
              <a:t>자오선 수렴은 지역 데카르트를 사용할 때 의미가 없으므로 </a:t>
            </a:r>
            <a:r>
              <a:rPr lang="en-US" altLang="ko-KR" sz="1400" dirty="0">
                <a:solidFill>
                  <a:schemeClr val="tx1"/>
                </a:solidFill>
              </a:rPr>
              <a:t>0.0</a:t>
            </a:r>
            <a:r>
              <a:rPr lang="ko-KR" altLang="en-US" sz="1400" dirty="0">
                <a:solidFill>
                  <a:schemeClr val="tx1"/>
                </a:solidFill>
              </a:rPr>
              <a:t>으로 설정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UTM </a:t>
            </a:r>
            <a:r>
              <a:rPr lang="ko-KR" altLang="en-US" sz="1400" dirty="0">
                <a:solidFill>
                  <a:schemeClr val="tx1"/>
                </a:solidFill>
              </a:rPr>
              <a:t>좌표를 데카르트 좌표로 사용 </a:t>
            </a:r>
            <a:r>
              <a:rPr lang="en-US" altLang="ko-KR" sz="1400" dirty="0">
                <a:solidFill>
                  <a:schemeClr val="tx1"/>
                </a:solidFill>
              </a:rPr>
              <a:t>X,</a:t>
            </a: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utm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자오선 수렴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en-US" altLang="ko-KR" sz="1400" dirty="0" err="1">
                <a:solidFill>
                  <a:schemeClr val="tx1"/>
                </a:solidFill>
              </a:rPr>
              <a:t>utm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자오선 수렴 각도 * 각도 당 라디안 </a:t>
            </a:r>
          </a:p>
        </p:txBody>
      </p:sp>
    </p:spTree>
    <p:extLst>
      <p:ext uri="{BB962C8B-B14F-4D97-AF65-F5344CB8AC3E}">
        <p14:creationId xmlns:p14="http://schemas.microsoft.com/office/powerpoint/2010/main" val="1053918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EDD367-F87E-4A92-83D6-F6BF22F43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t="21348" r="63697" b="35910"/>
          <a:stretch/>
        </p:blipFill>
        <p:spPr>
          <a:xfrm>
            <a:off x="204280" y="1322962"/>
            <a:ext cx="6896913" cy="42127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9B6ECC4-3924-48A9-BA5D-5CBA238FA4C6}"/>
              </a:ext>
            </a:extLst>
          </p:cNvPr>
          <p:cNvSpPr/>
          <p:nvPr/>
        </p:nvSpPr>
        <p:spPr>
          <a:xfrm>
            <a:off x="7101193" y="112678"/>
            <a:ext cx="4974076" cy="6632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변환을 계산하는 데 사용할 </a:t>
            </a:r>
            <a:r>
              <a:rPr lang="en-US" altLang="ko-KR" sz="1400" b="1" dirty="0" err="1">
                <a:solidFill>
                  <a:schemeClr val="tx1"/>
                </a:solidFill>
              </a:rPr>
              <a:t>odom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데이터를 설정하는 데 사용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사용자는 선택적으로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소스에서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잠재적으로 융합된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헤딩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방향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을 사용할 수 있음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이 방향은 여러 통합된 방향 데이터 소스를 가질 수 있으므로 </a:t>
            </a:r>
            <a:r>
              <a:rPr lang="en-US" altLang="ko-KR" sz="1400" dirty="0">
                <a:solidFill>
                  <a:schemeClr val="tx1"/>
                </a:solidFill>
              </a:rPr>
              <a:t>Cartesian-&gt;</a:t>
            </a:r>
            <a:r>
              <a:rPr lang="en-US" altLang="ko-KR" sz="1400" dirty="0" err="1">
                <a:solidFill>
                  <a:schemeClr val="tx1"/>
                </a:solidFill>
              </a:rPr>
              <a:t>world_frame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변환에 대한 더 나은 방향 역할을 함</a:t>
            </a:r>
          </a:p>
        </p:txBody>
      </p:sp>
    </p:spTree>
    <p:extLst>
      <p:ext uri="{BB962C8B-B14F-4D97-AF65-F5344CB8AC3E}">
        <p14:creationId xmlns:p14="http://schemas.microsoft.com/office/powerpoint/2010/main" val="222412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8CA76FB-C823-4060-BD0E-F66EFB23D818}"/>
              </a:ext>
            </a:extLst>
          </p:cNvPr>
          <p:cNvGrpSpPr/>
          <p:nvPr/>
        </p:nvGrpSpPr>
        <p:grpSpPr>
          <a:xfrm>
            <a:off x="6482509" y="1885610"/>
            <a:ext cx="4967447" cy="2047762"/>
            <a:chOff x="315627" y="-96657"/>
            <a:chExt cx="4967447" cy="248924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B7094D3-22FA-48CE-AED8-5FC2DD33841D}"/>
                </a:ext>
              </a:extLst>
            </p:cNvPr>
            <p:cNvSpPr/>
            <p:nvPr/>
          </p:nvSpPr>
          <p:spPr>
            <a:xfrm>
              <a:off x="1729658" y="-96657"/>
              <a:ext cx="2139383" cy="8444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ekf.h</a:t>
              </a:r>
              <a:endParaRPr lang="en-US" altLang="ko-KR" b="1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0714C9-8E87-45B1-A12E-E091AB0025FD}"/>
                </a:ext>
              </a:extLst>
            </p:cNvPr>
            <p:cNvSpPr/>
            <p:nvPr/>
          </p:nvSpPr>
          <p:spPr>
            <a:xfrm>
              <a:off x="315627" y="584200"/>
              <a:ext cx="4967447" cy="180838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class 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Ekf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: public 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FilterBase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FilterBase</a:t>
              </a:r>
              <a:r>
                <a:rPr lang="ko-KR" altLang="en-US" sz="1200" dirty="0">
                  <a:solidFill>
                    <a:schemeClr val="tx1"/>
                  </a:solidFill>
                </a:rPr>
                <a:t>에서 파생되며 이산 시간 </a:t>
              </a:r>
              <a:r>
                <a:rPr lang="en-US" altLang="ko-KR" sz="1200" dirty="0">
                  <a:solidFill>
                    <a:schemeClr val="tx1"/>
                  </a:solidFill>
                </a:rPr>
                <a:t>EKF </a:t>
              </a:r>
              <a:r>
                <a:rPr lang="ko-KR" altLang="en-US" sz="1200" dirty="0">
                  <a:solidFill>
                    <a:schemeClr val="tx1"/>
                  </a:solidFill>
                </a:rPr>
                <a:t>알고리즘에 따라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predict() </a:t>
              </a:r>
              <a:r>
                <a:rPr lang="ko-KR" altLang="en-US" sz="1200" dirty="0">
                  <a:solidFill>
                    <a:srgbClr val="FF0000"/>
                  </a:solidFill>
                </a:rPr>
                <a:t>및 </a:t>
              </a:r>
              <a:r>
                <a:rPr lang="en-US" altLang="ko-KR" sz="1200" dirty="0">
                  <a:solidFill>
                    <a:srgbClr val="FF0000"/>
                  </a:solidFill>
                </a:rPr>
                <a:t>correct() </a:t>
              </a:r>
              <a:r>
                <a:rPr lang="ko-KR" altLang="en-US" sz="1200" dirty="0">
                  <a:solidFill>
                    <a:srgbClr val="FF0000"/>
                  </a:solidFill>
                </a:rPr>
                <a:t>메서드를 재정의 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explicit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Ekf</a:t>
              </a:r>
              <a:r>
                <a:rPr lang="en-US" altLang="ko-KR" sz="1200" dirty="0">
                  <a:solidFill>
                    <a:schemeClr val="tx1"/>
                  </a:solidFill>
                </a:rPr>
                <a:t>(std::vector&lt;double&gt;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args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std::vector&lt;double&gt;());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void </a:t>
              </a:r>
              <a:r>
                <a:rPr lang="en-US" altLang="ko-KR" sz="1200" dirty="0">
                  <a:solidFill>
                    <a:srgbClr val="FF0000"/>
                  </a:solidFill>
                </a:rPr>
                <a:t>correct</a:t>
              </a:r>
              <a:r>
                <a:rPr lang="en-US" altLang="ko-KR" sz="1200" dirty="0">
                  <a:solidFill>
                    <a:schemeClr val="tx1"/>
                  </a:solidFill>
                </a:rPr>
                <a:t>(const Measurement &amp;measurement);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void </a:t>
              </a:r>
              <a:r>
                <a:rPr lang="en-US" altLang="ko-KR" sz="1200" dirty="0">
                  <a:solidFill>
                    <a:srgbClr val="FF0000"/>
                  </a:solidFill>
                </a:rPr>
                <a:t>predict</a:t>
              </a:r>
              <a:r>
                <a:rPr lang="en-US" altLang="ko-KR" sz="1200" dirty="0">
                  <a:solidFill>
                    <a:schemeClr val="tx1"/>
                  </a:solidFill>
                </a:rPr>
                <a:t>(const double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referenceTime</a:t>
              </a:r>
              <a:r>
                <a:rPr lang="en-US" altLang="ko-KR" sz="1200" dirty="0">
                  <a:solidFill>
                    <a:schemeClr val="tx1"/>
                  </a:solidFill>
                </a:rPr>
                <a:t>, const double delta);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EEC8ED-59DA-4DB3-B380-45A74BF00200}"/>
              </a:ext>
            </a:extLst>
          </p:cNvPr>
          <p:cNvGrpSpPr/>
          <p:nvPr/>
        </p:nvGrpSpPr>
        <p:grpSpPr>
          <a:xfrm>
            <a:off x="1128553" y="-308012"/>
            <a:ext cx="4967447" cy="6995108"/>
            <a:chOff x="315626" y="289677"/>
            <a:chExt cx="4967447" cy="528240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4521351-DC57-454A-AE42-939916D73385}"/>
                </a:ext>
              </a:extLst>
            </p:cNvPr>
            <p:cNvSpPr/>
            <p:nvPr/>
          </p:nvSpPr>
          <p:spPr>
            <a:xfrm>
              <a:off x="315626" y="869999"/>
              <a:ext cx="4967447" cy="4702080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Struct Measurement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dirty="0">
                  <a:solidFill>
                    <a:srgbClr val="FF0000"/>
                  </a:solidFill>
                </a:rPr>
                <a:t>측정값</a:t>
              </a:r>
              <a:r>
                <a:rPr lang="en-US" altLang="ko-KR" sz="1200" dirty="0">
                  <a:solidFill>
                    <a:srgbClr val="FF0000"/>
                  </a:solidFill>
                </a:rPr>
                <a:t>(m or rad / s)</a:t>
              </a:r>
              <a:r>
                <a:rPr lang="ko-KR" altLang="en-US" sz="1200" dirty="0">
                  <a:solidFill>
                    <a:srgbClr val="FF0000"/>
                  </a:solidFill>
                </a:rPr>
                <a:t> 저장 비교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/ Queue</a:t>
              </a:r>
              <a:r>
                <a:rPr lang="ko-KR" altLang="en-US" sz="1200" dirty="0">
                  <a:solidFill>
                    <a:schemeClr val="tx1"/>
                  </a:solidFill>
                </a:rPr>
                <a:t>가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우선선위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double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latestControlTime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double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mahalanobisThresh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double time_;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std::string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topicName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std::vector&lt;int&gt;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updateVector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Eigen::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VectorXd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latestControl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Eigen::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VectorXd</a:t>
              </a:r>
              <a:r>
                <a:rPr lang="en-US" altLang="ko-KR" sz="1200" dirty="0">
                  <a:solidFill>
                    <a:schemeClr val="tx1"/>
                  </a:solidFill>
                </a:rPr>
                <a:t> measurement_;</a:t>
              </a:r>
            </a:p>
            <a:p>
              <a:pPr marL="285753" indent="-285753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Eigen::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MatrixXd</a:t>
              </a:r>
              <a:r>
                <a:rPr lang="en-US" altLang="ko-KR" sz="1200" dirty="0">
                  <a:solidFill>
                    <a:schemeClr val="tx1"/>
                  </a:solidFill>
                </a:rPr>
                <a:t> covariance_;</a:t>
              </a:r>
            </a:p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Struct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FilterState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rgbClr val="FF0000"/>
                  </a:solidFill>
                </a:rPr>
                <a:t>필터 상태 저장</a:t>
              </a:r>
              <a:r>
                <a:rPr lang="en-US" altLang="ko-KR" sz="1200" dirty="0">
                  <a:solidFill>
                    <a:srgbClr val="FF0000"/>
                  </a:solidFill>
                </a:rPr>
                <a:t>, </a:t>
              </a:r>
              <a:r>
                <a:rPr lang="ko-KR" altLang="en-US" sz="1200" dirty="0">
                  <a:solidFill>
                    <a:srgbClr val="FF0000"/>
                  </a:solidFill>
                </a:rPr>
                <a:t>비교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</a:rPr>
                <a:t>측정값</a:t>
              </a:r>
              <a:r>
                <a:rPr lang="en-US" altLang="ko-KR" sz="1200" dirty="0">
                  <a:solidFill>
                    <a:schemeClr val="tx1"/>
                  </a:solidFill>
                </a:rPr>
                <a:t>(m or rad / s)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3" indent="-285753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double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lastMeasurementTime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marL="285753" indent="-285753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double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latestControlTime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marL="285753" indent="-285753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Eigen::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VectorXd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latestControl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marL="285753" indent="-285753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Eigen::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VectorXd</a:t>
              </a:r>
              <a:r>
                <a:rPr lang="en-US" altLang="ko-KR" sz="1200" dirty="0">
                  <a:solidFill>
                    <a:schemeClr val="tx1"/>
                  </a:solidFill>
                </a:rPr>
                <a:t> state_;</a:t>
              </a:r>
            </a:p>
            <a:p>
              <a:pPr marL="285753" indent="-285753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Eigen::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MatrixXd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estimateErrorCovariance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marL="285753" indent="-285753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bool operator()(const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FilterState</a:t>
              </a:r>
              <a:r>
                <a:rPr lang="en-US" altLang="ko-KR" sz="1200" dirty="0">
                  <a:solidFill>
                    <a:schemeClr val="tx1"/>
                  </a:solidFill>
                </a:rPr>
                <a:t> &amp;a, const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FilterState</a:t>
              </a:r>
              <a:r>
                <a:rPr lang="en-US" altLang="ko-KR" sz="1200" dirty="0">
                  <a:solidFill>
                    <a:schemeClr val="tx1"/>
                  </a:solidFill>
                </a:rPr>
                <a:t> &amp;b)</a:t>
              </a:r>
            </a:p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Class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FilterBase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: public</a:t>
              </a:r>
            </a:p>
            <a:p>
              <a:pPr marL="285753" indent="-285753" algn="ctr">
                <a:buFontTx/>
                <a:buChar char="-"/>
              </a:pPr>
              <a:r>
                <a:rPr lang="ko-KR" altLang="en-US" sz="1200" dirty="0" err="1">
                  <a:solidFill>
                    <a:schemeClr val="tx1"/>
                  </a:solidFill>
                </a:rPr>
                <a:t>동적프로세스노이즈공분산계산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3" indent="-285753" algn="ctr">
                <a:buFontTx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</a:rPr>
                <a:t>예측</a:t>
              </a:r>
              <a:r>
                <a:rPr lang="ko-KR" altLang="en-US" sz="1200" dirty="0">
                  <a:solidFill>
                    <a:schemeClr val="tx1"/>
                  </a:solidFill>
                </a:rPr>
                <a:t>과 관련된 멤버 함수와 멤버 변수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3" indent="-285753" algn="ctr">
                <a:buFontTx/>
                <a:buChar char="-"/>
              </a:pPr>
              <a:r>
                <a:rPr lang="ko-KR" altLang="en-US" sz="1200" dirty="0">
                  <a:solidFill>
                    <a:srgbClr val="FF0000"/>
                  </a:solidFill>
                </a:rPr>
                <a:t>보정</a:t>
              </a:r>
              <a:r>
                <a:rPr lang="en-US" altLang="ko-KR" sz="1200" dirty="0">
                  <a:solidFill>
                    <a:srgbClr val="FF0000"/>
                  </a:solidFill>
                </a:rPr>
                <a:t>(</a:t>
              </a:r>
              <a:r>
                <a:rPr lang="ko-KR" altLang="en-US" sz="1200" dirty="0">
                  <a:solidFill>
                    <a:srgbClr val="FF0000"/>
                  </a:solidFill>
                </a:rPr>
                <a:t>업데이트</a:t>
              </a:r>
              <a:r>
                <a:rPr lang="en-US" altLang="ko-KR" sz="1200" dirty="0">
                  <a:solidFill>
                    <a:srgbClr val="FF0000"/>
                  </a:solidFill>
                </a:rPr>
                <a:t>)</a:t>
              </a:r>
              <a:r>
                <a:rPr lang="ko-KR" altLang="en-US" sz="1200" dirty="0">
                  <a:solidFill>
                    <a:schemeClr val="tx1"/>
                  </a:solidFill>
                </a:rPr>
                <a:t>과 관련된 멤버 함수와 멤버 변수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:protected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</a:t>
              </a:r>
              <a:r>
                <a:rPr lang="ko-KR" altLang="en-US" sz="1200" dirty="0">
                  <a:solidFill>
                    <a:schemeClr val="tx1"/>
                  </a:solidFill>
                </a:rPr>
                <a:t>벡터 업데이트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가속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감속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델타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타임아웃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3" indent="-285753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inline double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computeControlAcceleration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3" indent="-285753" algn="ctr">
                <a:buFontTx/>
                <a:buChar char="-"/>
              </a:pPr>
              <a:r>
                <a:rPr lang="ko-KR" altLang="en-US" sz="1200" dirty="0">
                  <a:solidFill>
                    <a:schemeClr val="tx1"/>
                  </a:solidFill>
                </a:rPr>
                <a:t>공분산 관련된 멤버 변수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3" indent="-285753" algn="ctr">
                <a:buFontTx/>
                <a:buChar char="-"/>
              </a:pPr>
              <a:r>
                <a:rPr lang="ko-KR" altLang="en-US" sz="1200" dirty="0" err="1">
                  <a:solidFill>
                    <a:schemeClr val="tx1"/>
                  </a:solidFill>
                </a:rPr>
                <a:t>마할라노비스거리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thred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멤버 함수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3" indent="-285753" algn="ctr">
                <a:buFontTx/>
                <a:buChar char="-"/>
              </a:pPr>
              <a:r>
                <a:rPr lang="en-US" altLang="ko-KR" sz="12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Eigen::</a:t>
              </a:r>
              <a:r>
                <a:rPr lang="en-US" altLang="ko-KR" sz="1200" b="1" dirty="0" err="1">
                  <a:solidFill>
                    <a:srgbClr val="FF0000"/>
                  </a:solidFill>
                  <a:highlight>
                    <a:srgbClr val="FFFF00"/>
                  </a:highlight>
                </a:rPr>
                <a:t>VectorXd</a:t>
              </a:r>
              <a:r>
                <a:rPr lang="en-US" altLang="ko-KR" sz="12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 state_;</a:t>
              </a: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: </a:t>
              </a:r>
              <a:r>
                <a:rPr lang="ko-KR" altLang="en-US" sz="1200" dirty="0">
                  <a:solidFill>
                    <a:srgbClr val="FF0000"/>
                  </a:solidFill>
                </a:rPr>
                <a:t>로봇의 상태 벡터로 이 벡터의 값은 노드에서 보고하는 값 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marL="285753" indent="-285753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Eigen::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MatrixXd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transferFunction</a:t>
              </a:r>
              <a:r>
                <a:rPr lang="en-US" altLang="ko-KR" sz="1200" dirty="0">
                  <a:solidFill>
                    <a:schemeClr val="tx1"/>
                  </a:solidFill>
                </a:rPr>
                <a:t>_; &gt; KF</a:t>
              </a:r>
              <a:r>
                <a:rPr lang="ko-KR" altLang="en-US" sz="12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200" dirty="0">
                  <a:solidFill>
                    <a:schemeClr val="tx1"/>
                  </a:solidFill>
                </a:rPr>
                <a:t>A</a:t>
              </a:r>
              <a:r>
                <a:rPr lang="ko-KR" altLang="en-US" sz="1200" dirty="0">
                  <a:solidFill>
                    <a:srgbClr val="FF0000"/>
                  </a:solidFill>
                </a:rPr>
                <a:t>행렬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marL="285753" indent="-285753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Eigen::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MatrixXd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transferFunctionJacobian</a:t>
              </a:r>
              <a:r>
                <a:rPr lang="en-US" altLang="ko-KR" sz="1200" dirty="0">
                  <a:solidFill>
                    <a:schemeClr val="tx1"/>
                  </a:solidFill>
                </a:rPr>
                <a:t>_; &gt;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자코비안행렬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3" indent="-285753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Eigen::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MatrixXd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processNoiseCovariance</a:t>
              </a:r>
              <a:r>
                <a:rPr lang="en-US" altLang="ko-KR" sz="1200" dirty="0">
                  <a:solidFill>
                    <a:schemeClr val="tx1"/>
                  </a:solidFill>
                </a:rPr>
                <a:t>_; &gt; </a:t>
              </a:r>
              <a:r>
                <a:rPr lang="ko-KR" altLang="en-US" sz="1200" dirty="0">
                  <a:solidFill>
                    <a:schemeClr val="tx1"/>
                  </a:solidFill>
                </a:rPr>
                <a:t>공분산 행렬에 추가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E62A726-E673-4D8F-8B2D-836FF12FD8F9}"/>
                </a:ext>
              </a:extLst>
            </p:cNvPr>
            <p:cNvSpPr/>
            <p:nvPr/>
          </p:nvSpPr>
          <p:spPr>
            <a:xfrm>
              <a:off x="1729657" y="289677"/>
              <a:ext cx="2139383" cy="8444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filter_base.h</a:t>
              </a:r>
              <a:endParaRPr lang="en-US" altLang="ko-KR" b="1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94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FCC719-1351-4566-9FE8-AE7DCBAA6177}"/>
              </a:ext>
            </a:extLst>
          </p:cNvPr>
          <p:cNvGrpSpPr/>
          <p:nvPr/>
        </p:nvGrpSpPr>
        <p:grpSpPr>
          <a:xfrm>
            <a:off x="497704" y="673101"/>
            <a:ext cx="6393403" cy="3791753"/>
            <a:chOff x="315627" y="512225"/>
            <a:chExt cx="4926659" cy="60503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F5387C-0C12-4BC0-AEB9-54977FF48374}"/>
                </a:ext>
              </a:extLst>
            </p:cNvPr>
            <p:cNvSpPr/>
            <p:nvPr/>
          </p:nvSpPr>
          <p:spPr>
            <a:xfrm>
              <a:off x="1707202" y="512225"/>
              <a:ext cx="2139383" cy="844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Ros_filter_utilities.h</a:t>
              </a:r>
              <a:endParaRPr lang="ko-KR" altLang="en-US" b="1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A83568A-A8BA-4FE1-A3C2-255084287B17}"/>
                </a:ext>
              </a:extLst>
            </p:cNvPr>
            <p:cNvSpPr/>
            <p:nvPr/>
          </p:nvSpPr>
          <p:spPr>
            <a:xfrm>
              <a:off x="315627" y="1356679"/>
              <a:ext cx="4926659" cy="5205923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- TF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관련 헤더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: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#include &lt;tf2/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LinearMath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Quaternion.h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  //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tf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#include &lt;tf2/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LinearMath</a:t>
              </a:r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Transform.h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  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#include &lt;tf2_ros/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buffer.h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</a:t>
              </a:r>
            </a:p>
            <a:p>
              <a:pPr algn="ctr"/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-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lookupTransformSafe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FF0000"/>
                  </a:solidFill>
                </a:rPr>
                <a:t>:</a:t>
              </a:r>
              <a:r>
                <a:rPr lang="ko-KR" altLang="en-US" sz="1200" dirty="0">
                  <a:solidFill>
                    <a:srgbClr val="FF0000"/>
                  </a:solidFill>
                </a:rPr>
                <a:t>변환 안전하게 받기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1. </a:t>
              </a:r>
              <a:r>
                <a:rPr lang="ko-KR" altLang="en-US" sz="1200" dirty="0">
                  <a:solidFill>
                    <a:schemeClr val="tx1"/>
                  </a:solidFill>
                </a:rPr>
                <a:t>특정 시간에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sourceFrame</a:t>
              </a:r>
              <a:r>
                <a:rPr lang="ko-KR" altLang="en-US" sz="1200" dirty="0">
                  <a:solidFill>
                    <a:schemeClr val="tx1"/>
                  </a:solidFill>
                </a:rPr>
                <a:t>에서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targetFrame</a:t>
              </a:r>
              <a:r>
                <a:rPr lang="ko-KR" altLang="en-US" sz="1200" dirty="0">
                  <a:solidFill>
                    <a:schemeClr val="tx1"/>
                  </a:solidFill>
                </a:rPr>
                <a:t>으로 </a:t>
              </a:r>
              <a:r>
                <a:rPr lang="en-US" altLang="ko-KR" sz="1200" dirty="0">
                  <a:solidFill>
                    <a:schemeClr val="tx1"/>
                  </a:solidFill>
                </a:rPr>
                <a:t>TF </a:t>
              </a:r>
              <a:r>
                <a:rPr lang="ko-KR" altLang="en-US" sz="1200" dirty="0">
                  <a:solidFill>
                    <a:schemeClr val="tx1"/>
                  </a:solidFill>
                </a:rPr>
                <a:t>시도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2. </a:t>
              </a:r>
              <a:r>
                <a:rPr lang="ko-KR" altLang="en-US" sz="1200" dirty="0">
                  <a:solidFill>
                    <a:schemeClr val="tx1"/>
                  </a:solidFill>
                </a:rPr>
                <a:t>사용할 수 있는 </a:t>
              </a:r>
              <a:r>
                <a:rPr lang="en-US" altLang="ko-KR" sz="1200" dirty="0">
                  <a:solidFill>
                    <a:schemeClr val="tx1"/>
                  </a:solidFill>
                </a:rPr>
                <a:t>TF </a:t>
              </a:r>
              <a:r>
                <a:rPr lang="ko-KR" altLang="en-US" sz="1200" dirty="0">
                  <a:solidFill>
                    <a:schemeClr val="tx1"/>
                  </a:solidFill>
                </a:rPr>
                <a:t>이 없으면 단순히 최신 </a:t>
              </a:r>
              <a:r>
                <a:rPr lang="en-US" altLang="ko-KR" sz="1200" dirty="0">
                  <a:solidFill>
                    <a:schemeClr val="tx1"/>
                  </a:solidFill>
                </a:rPr>
                <a:t>TF </a:t>
              </a:r>
              <a:r>
                <a:rPr lang="ko-KR" altLang="en-US" sz="1200" dirty="0">
                  <a:solidFill>
                    <a:schemeClr val="tx1"/>
                  </a:solidFill>
                </a:rPr>
                <a:t>시도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3.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실패시</a:t>
              </a:r>
              <a:r>
                <a:rPr lang="ko-KR" altLang="en-US" sz="1200" dirty="0">
                  <a:solidFill>
                    <a:schemeClr val="tx1"/>
                  </a:solidFill>
                </a:rPr>
                <a:t> 메서드는 </a:t>
              </a:r>
              <a:r>
                <a:rPr lang="en-US" altLang="ko-KR" sz="1200" dirty="0">
                  <a:solidFill>
                    <a:schemeClr val="tx1"/>
                  </a:solidFill>
                </a:rPr>
                <a:t>TF</a:t>
              </a:r>
              <a:r>
                <a:rPr lang="ko-KR" altLang="en-US" sz="1200" dirty="0">
                  <a:solidFill>
                    <a:schemeClr val="tx1"/>
                  </a:solidFill>
                </a:rPr>
                <a:t>가 지정된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frame_id</a:t>
              </a:r>
              <a:r>
                <a:rPr lang="ko-KR" altLang="en-US" sz="1200" dirty="0">
                  <a:solidFill>
                    <a:schemeClr val="tx1"/>
                  </a:solidFill>
                </a:rPr>
                <a:t>에서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그자체로</a:t>
              </a:r>
              <a:r>
                <a:rPr lang="ko-KR" altLang="en-US" sz="1200" dirty="0">
                  <a:solidFill>
                    <a:schemeClr val="tx1"/>
                  </a:solidFill>
                </a:rPr>
                <a:t> 이동하는지 확인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4. </a:t>
              </a:r>
              <a:r>
                <a:rPr lang="ko-KR" altLang="en-US" sz="1200" dirty="0">
                  <a:solidFill>
                    <a:schemeClr val="tx1"/>
                  </a:solidFill>
                </a:rPr>
                <a:t>하나라도 성공하면 메서드는 </a:t>
              </a:r>
              <a:r>
                <a:rPr lang="en-US" altLang="ko-KR" sz="1200" dirty="0">
                  <a:solidFill>
                    <a:schemeClr val="tx1"/>
                  </a:solidFill>
                </a:rPr>
                <a:t>@p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targetFrameTrans</a:t>
              </a:r>
              <a:r>
                <a:rPr lang="ko-KR" altLang="en-US" sz="1200" dirty="0">
                  <a:solidFill>
                    <a:schemeClr val="tx1"/>
                  </a:solidFill>
                </a:rPr>
                <a:t>의 값을 설정하고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true</a:t>
              </a:r>
              <a:r>
                <a:rPr lang="ko-KR" altLang="en-US" sz="1200" dirty="0">
                  <a:solidFill>
                    <a:schemeClr val="tx1"/>
                  </a:solidFill>
                </a:rPr>
                <a:t>를 반환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</a:rPr>
                <a:t>그렇지 않으면 </a:t>
              </a:r>
              <a:r>
                <a:rPr lang="en-US" altLang="ko-KR" sz="1200" dirty="0">
                  <a:solidFill>
                    <a:schemeClr val="tx1"/>
                  </a:solidFill>
                </a:rPr>
                <a:t>false</a:t>
              </a:r>
              <a:r>
                <a:rPr lang="ko-KR" altLang="en-US" sz="1200" dirty="0">
                  <a:solidFill>
                    <a:schemeClr val="tx1"/>
                  </a:solidFill>
                </a:rPr>
                <a:t>를 반환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- void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quatToRPY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(const tf2::Quaternion &amp;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quat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, double &amp;roll, double &amp;pitch, double &amp;yaw);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- void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stateToTF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(const Eigen::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VectorXd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&amp;state, tf2::Transform &amp;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stateTF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- void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TFtoState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(const tf2::Transform &amp;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stateTF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, Eigen::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VectorXd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 &amp;state);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0AF0B4-B481-4A64-9813-66115D3A25A7}"/>
              </a:ext>
            </a:extLst>
          </p:cNvPr>
          <p:cNvGrpSpPr/>
          <p:nvPr/>
        </p:nvGrpSpPr>
        <p:grpSpPr>
          <a:xfrm>
            <a:off x="6617192" y="-62647"/>
            <a:ext cx="4728805" cy="6869847"/>
            <a:chOff x="-769136" y="114924"/>
            <a:chExt cx="4655630" cy="205001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408383-E0D2-417B-A609-FB6D0DFF34A5}"/>
                </a:ext>
              </a:extLst>
            </p:cNvPr>
            <p:cNvSpPr/>
            <p:nvPr/>
          </p:nvSpPr>
          <p:spPr>
            <a:xfrm>
              <a:off x="315627" y="148777"/>
              <a:ext cx="3570867" cy="2016162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Struct 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CallbackData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 std::string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topicName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- std::vector&lt;int&gt;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updateVector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- int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updateSum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bool differential_;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- bool relative_;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- bool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pose_use_child_frame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- double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rejectionThreshold</a:t>
              </a:r>
              <a:r>
                <a:rPr lang="en-US" altLang="ko-KR" sz="1200" dirty="0">
                  <a:solidFill>
                    <a:schemeClr val="tx1"/>
                  </a:solidFill>
                </a:rPr>
                <a:t>_;</a:t>
              </a:r>
            </a:p>
            <a:p>
              <a:pPr algn="ctr"/>
              <a:r>
                <a:rPr lang="en-US" altLang="ko-KR" sz="1200" b="1" dirty="0" err="1">
                  <a:solidFill>
                    <a:srgbClr val="FF0000"/>
                  </a:solidFill>
                </a:rPr>
                <a:t>RosFilter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template class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Public : </a:t>
              </a: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bool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toggleFilterProcessingCallback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void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accelerationCallback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rgbClr val="FF0000"/>
                  </a:solidFill>
                </a:rPr>
                <a:t>void </a:t>
              </a:r>
              <a:r>
                <a:rPr lang="en-US" altLang="ko-KR" sz="1200" dirty="0" err="1">
                  <a:solidFill>
                    <a:srgbClr val="FF0000"/>
                  </a:solidFill>
                </a:rPr>
                <a:t>controlCallback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void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enqueueMeasurement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void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forceTwoD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bool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getFilteredOdometryMessage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bool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getFilteredAccelMessage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rgbClr val="FF0000"/>
                  </a:solidFill>
                </a:rPr>
                <a:t>void </a:t>
              </a:r>
              <a:r>
                <a:rPr lang="en-US" altLang="ko-KR" sz="1200" dirty="0" err="1">
                  <a:solidFill>
                    <a:srgbClr val="FF0000"/>
                  </a:solidFill>
                </a:rPr>
                <a:t>imuCallback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void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integrateMeasurements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void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differentiateMeasurements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void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loadParams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rgbClr val="FF0000"/>
                  </a:solidFill>
                </a:rPr>
                <a:t>void </a:t>
              </a:r>
              <a:r>
                <a:rPr lang="en-US" altLang="ko-KR" sz="1200" dirty="0" err="1">
                  <a:solidFill>
                    <a:srgbClr val="FF0000"/>
                  </a:solidFill>
                </a:rPr>
                <a:t>odometryCallback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rgbClr val="FF0000"/>
                  </a:solidFill>
                </a:rPr>
                <a:t>void </a:t>
              </a:r>
              <a:r>
                <a:rPr lang="en-US" altLang="ko-KR" sz="1200" dirty="0" err="1">
                  <a:solidFill>
                    <a:srgbClr val="FF0000"/>
                  </a:solidFill>
                </a:rPr>
                <a:t>poseCallback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rgbClr val="FF0000"/>
                  </a:solidFill>
                </a:rPr>
                <a:t>void </a:t>
              </a:r>
              <a:r>
                <a:rPr lang="en-US" altLang="ko-KR" sz="1200" dirty="0" err="1">
                  <a:solidFill>
                    <a:srgbClr val="FF0000"/>
                  </a:solidFill>
                </a:rPr>
                <a:t>setPoseCallback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rgbClr val="FF0000"/>
                  </a:solidFill>
                </a:rPr>
                <a:t>bool </a:t>
              </a:r>
              <a:r>
                <a:rPr lang="en-US" altLang="ko-KR" sz="1200" dirty="0" err="1">
                  <a:solidFill>
                    <a:srgbClr val="FF0000"/>
                  </a:solidFill>
                </a:rPr>
                <a:t>setPoseSrvCallback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rgbClr val="FF0000"/>
                  </a:solidFill>
                </a:rPr>
                <a:t>bool </a:t>
              </a:r>
              <a:r>
                <a:rPr lang="en-US" altLang="ko-KR" sz="1200" dirty="0" err="1">
                  <a:solidFill>
                    <a:srgbClr val="FF0000"/>
                  </a:solidFill>
                </a:rPr>
                <a:t>enableFilterSrvCallback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rgbClr val="FF0000"/>
                  </a:solidFill>
                </a:rPr>
                <a:t>void </a:t>
              </a:r>
              <a:r>
                <a:rPr lang="en-US" altLang="ko-KR" sz="1200" dirty="0" err="1">
                  <a:solidFill>
                    <a:srgbClr val="FF0000"/>
                  </a:solidFill>
                </a:rPr>
                <a:t>twistCallback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marL="171450" indent="-1714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bool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validateFilterOutput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Protected :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Diagnostics : add, aggregate(</a:t>
              </a:r>
              <a:r>
                <a:rPr lang="ko-KR" altLang="en-US" sz="1200" dirty="0">
                  <a:solidFill>
                    <a:schemeClr val="tx1"/>
                  </a:solidFill>
                </a:rPr>
                <a:t>집계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 -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Copycovariance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: ROS </a:t>
              </a:r>
              <a:r>
                <a:rPr lang="ko-KR" altLang="en-US" sz="1200" dirty="0">
                  <a:solidFill>
                    <a:schemeClr val="tx1"/>
                  </a:solidFill>
                </a:rPr>
                <a:t>공분산 배열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→ 고유 행렬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고유 행렬 → </a:t>
              </a:r>
              <a:r>
                <a:rPr lang="en-US" altLang="ko-KR" sz="1200" dirty="0">
                  <a:solidFill>
                    <a:schemeClr val="tx1"/>
                  </a:solidFill>
                </a:rPr>
                <a:t>ROS </a:t>
              </a:r>
              <a:r>
                <a:rPr lang="ko-KR" altLang="en-US" sz="1200" dirty="0">
                  <a:solidFill>
                    <a:schemeClr val="tx1"/>
                  </a:solidFill>
                </a:rPr>
                <a:t>공분산 배열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>
                  <a:solidFill>
                    <a:schemeClr val="tx1"/>
                  </a:solidFill>
                </a:rPr>
                <a:t>Prepare : </a:t>
              </a:r>
              <a:r>
                <a:rPr lang="ko-KR" altLang="en-US" sz="1200" dirty="0">
                  <a:solidFill>
                    <a:schemeClr val="tx1"/>
                  </a:solidFill>
                </a:rPr>
                <a:t>악셀</a:t>
              </a:r>
              <a:r>
                <a:rPr lang="en-US" altLang="ko-KR" sz="1200" dirty="0">
                  <a:solidFill>
                    <a:schemeClr val="tx1"/>
                  </a:solidFill>
                </a:rPr>
                <a:t>, pose, twist,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- Publish, Enable, Print </a:t>
              </a:r>
              <a:r>
                <a:rPr lang="ko-KR" altLang="en-US" sz="1200" dirty="0">
                  <a:solidFill>
                    <a:schemeClr val="tx1"/>
                  </a:solidFill>
                </a:rPr>
                <a:t>관련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altLang="ko-KR" sz="1200" dirty="0" err="1">
                  <a:solidFill>
                    <a:schemeClr val="tx1"/>
                  </a:solidFill>
                </a:rPr>
                <a:t>FrameID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관련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F97C33-B5DE-40C6-9A4D-9101D5B9705E}"/>
                </a:ext>
              </a:extLst>
            </p:cNvPr>
            <p:cNvSpPr/>
            <p:nvPr/>
          </p:nvSpPr>
          <p:spPr>
            <a:xfrm>
              <a:off x="-769136" y="114924"/>
              <a:ext cx="2139383" cy="2516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Ros_filter.h</a:t>
              </a:r>
              <a:endParaRPr lang="ko-KR" altLang="en-US" b="1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734B3E-BB9E-4CEA-91A7-AC0B9DEC4248}"/>
              </a:ext>
            </a:extLst>
          </p:cNvPr>
          <p:cNvGrpSpPr/>
          <p:nvPr/>
        </p:nvGrpSpPr>
        <p:grpSpPr>
          <a:xfrm>
            <a:off x="2333788" y="4897316"/>
            <a:ext cx="2721234" cy="1287245"/>
            <a:chOff x="676886" y="-565407"/>
            <a:chExt cx="4482658" cy="340967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C690C32-4229-46D5-B8F9-7A6F05C97377}"/>
                </a:ext>
              </a:extLst>
            </p:cNvPr>
            <p:cNvSpPr/>
            <p:nvPr/>
          </p:nvSpPr>
          <p:spPr>
            <a:xfrm>
              <a:off x="1206715" y="-565407"/>
              <a:ext cx="3422998" cy="8444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Ros_filter_type.h</a:t>
              </a:r>
              <a:endParaRPr lang="en-US" altLang="ko-KR" b="1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1C06B70-E58C-41A6-A461-0F3B8FC9BBEF}"/>
                </a:ext>
              </a:extLst>
            </p:cNvPr>
            <p:cNvSpPr/>
            <p:nvPr/>
          </p:nvSpPr>
          <p:spPr>
            <a:xfrm>
              <a:off x="676886" y="535244"/>
              <a:ext cx="4482658" cy="2309020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typedef 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RosFilter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&lt;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Ekf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&gt; 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RosEkf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 typedef 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RosFilter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&lt;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Ukf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&gt; </a:t>
              </a:r>
              <a:r>
                <a:rPr lang="en-US" altLang="ko-KR" sz="1200" b="1" dirty="0" err="1">
                  <a:solidFill>
                    <a:schemeClr val="tx1"/>
                  </a:solidFill>
                </a:rPr>
                <a:t>RosUkf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;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B63853B-F263-4E1F-B607-A06920A2E0AA}"/>
              </a:ext>
            </a:extLst>
          </p:cNvPr>
          <p:cNvCxnSpPr>
            <a:cxnSpLocks/>
          </p:cNvCxnSpPr>
          <p:nvPr/>
        </p:nvCxnSpPr>
        <p:spPr>
          <a:xfrm>
            <a:off x="6996618" y="2764488"/>
            <a:ext cx="646187" cy="0"/>
          </a:xfrm>
          <a:prstGeom prst="straightConnector1">
            <a:avLst/>
          </a:prstGeom>
          <a:ln w="28575">
            <a:solidFill>
              <a:srgbClr val="F1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0726C6E-D857-4AE0-B166-F6EFA3C769F5}"/>
              </a:ext>
            </a:extLst>
          </p:cNvPr>
          <p:cNvCxnSpPr>
            <a:cxnSpLocks/>
          </p:cNvCxnSpPr>
          <p:nvPr/>
        </p:nvCxnSpPr>
        <p:spPr>
          <a:xfrm flipH="1">
            <a:off x="5322284" y="5736821"/>
            <a:ext cx="2173009" cy="0"/>
          </a:xfrm>
          <a:prstGeom prst="straightConnector1">
            <a:avLst/>
          </a:prstGeom>
          <a:ln w="28575">
            <a:solidFill>
              <a:srgbClr val="F16B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477B78-2AD1-478E-B22F-A985F062B358}"/>
              </a:ext>
            </a:extLst>
          </p:cNvPr>
          <p:cNvSpPr/>
          <p:nvPr/>
        </p:nvSpPr>
        <p:spPr>
          <a:xfrm>
            <a:off x="5582796" y="254271"/>
            <a:ext cx="2120900" cy="247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순서도: 순차적 액세스 저장소 20">
            <a:extLst>
              <a:ext uri="{FF2B5EF4-FFF2-40B4-BE49-F238E27FC236}">
                <a16:creationId xmlns:a16="http://schemas.microsoft.com/office/drawing/2014/main" id="{DD826DDD-17D1-455F-B52A-D8C4F2E35091}"/>
              </a:ext>
            </a:extLst>
          </p:cNvPr>
          <p:cNvSpPr/>
          <p:nvPr/>
        </p:nvSpPr>
        <p:spPr>
          <a:xfrm>
            <a:off x="5324342" y="571189"/>
            <a:ext cx="2995821" cy="2476500"/>
          </a:xfrm>
          <a:prstGeom prst="flowChartMagneticTap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Callback</a:t>
            </a:r>
          </a:p>
          <a:p>
            <a:pPr algn="ctr">
              <a:lnSpc>
                <a:spcPct val="130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Pub,sub,update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broadcast,listner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Frequency</a:t>
            </a: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Time</a:t>
            </a: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TF </a:t>
            </a:r>
            <a:r>
              <a:rPr lang="ko-KR" altLang="en-US" sz="1200" dirty="0">
                <a:solidFill>
                  <a:schemeClr val="tx1"/>
                </a:solidFill>
              </a:rPr>
              <a:t>관련 함수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Frame id, child id</a:t>
            </a:r>
          </a:p>
          <a:p>
            <a:pPr algn="ctr">
              <a:lnSpc>
                <a:spcPct val="13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필터 통합 </a:t>
            </a:r>
            <a:r>
              <a:rPr lang="en-US" altLang="ko-KR" sz="1200" dirty="0" err="1">
                <a:solidFill>
                  <a:schemeClr val="tx1"/>
                </a:solidFill>
              </a:rPr>
              <a:t>imu</a:t>
            </a:r>
            <a:r>
              <a:rPr lang="en-US" altLang="ko-KR" sz="1200" dirty="0">
                <a:solidFill>
                  <a:schemeClr val="tx1"/>
                </a:solidFill>
              </a:rPr>
              <a:t>, acc, pose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209809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38C3AD-1A09-4BE7-A0E2-2303BE07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946" y="2447971"/>
            <a:ext cx="7696200" cy="38893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AD7594-00B9-4A4D-AFEF-404A773541FF}"/>
              </a:ext>
            </a:extLst>
          </p:cNvPr>
          <p:cNvSpPr/>
          <p:nvPr/>
        </p:nvSpPr>
        <p:spPr>
          <a:xfrm>
            <a:off x="-711200" y="196850"/>
            <a:ext cx="3860800" cy="876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highlight>
                  <a:srgbClr val="FFFF00"/>
                </a:highlight>
              </a:rPr>
              <a:t>Correct</a:t>
            </a:r>
            <a:endParaRPr lang="ko-KR" altLang="en-US" sz="2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EEE27A-30AE-4E07-AD6F-3B5DEB141988}"/>
              </a:ext>
            </a:extLst>
          </p:cNvPr>
          <p:cNvSpPr/>
          <p:nvPr/>
        </p:nvSpPr>
        <p:spPr>
          <a:xfrm>
            <a:off x="254692" y="880062"/>
            <a:ext cx="11708708" cy="1342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Robotlocalization</a:t>
            </a:r>
            <a:r>
              <a:rPr lang="en-US" altLang="ko-KR" sz="1400" dirty="0">
                <a:solidFill>
                  <a:schemeClr val="tx1"/>
                </a:solidFill>
              </a:rPr>
              <a:t> namespace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</a:rPr>
              <a:t>EKF class</a:t>
            </a:r>
            <a:r>
              <a:rPr lang="ko-KR" altLang="en-US" sz="1400" dirty="0">
                <a:solidFill>
                  <a:schemeClr val="tx1"/>
                </a:solidFill>
              </a:rPr>
              <a:t>의 생성자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소멸자</a:t>
            </a:r>
            <a:r>
              <a:rPr lang="ko-KR" altLang="en-US" sz="1400" dirty="0">
                <a:solidFill>
                  <a:schemeClr val="tx1"/>
                </a:solidFill>
              </a:rPr>
              <a:t> 선언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EKF class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rgbClr val="FF0000"/>
                </a:solidFill>
              </a:rPr>
              <a:t>void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correct </a:t>
            </a:r>
            <a:r>
              <a:rPr lang="ko-KR" altLang="en-US" sz="1400" dirty="0">
                <a:solidFill>
                  <a:schemeClr val="tx1"/>
                </a:solidFill>
              </a:rPr>
              <a:t>함수 선언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FB_DEBUG : </a:t>
            </a:r>
            <a:r>
              <a:rPr lang="en-US" altLang="ko-KR" sz="1400" dirty="0" err="1">
                <a:solidFill>
                  <a:schemeClr val="tx1"/>
                </a:solidFill>
              </a:rPr>
              <a:t>getdebug</a:t>
            </a:r>
            <a:r>
              <a:rPr lang="ko-KR" altLang="en-US" sz="1400" dirty="0">
                <a:solidFill>
                  <a:schemeClr val="tx1"/>
                </a:solidFill>
              </a:rPr>
              <a:t>면 </a:t>
            </a:r>
            <a:r>
              <a:rPr lang="en-US" altLang="ko-KR" sz="1400" dirty="0">
                <a:solidFill>
                  <a:schemeClr val="tx1"/>
                </a:solidFill>
              </a:rPr>
              <a:t>FB_DEBUG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msg </a:t>
            </a:r>
            <a:r>
              <a:rPr lang="ko-KR" altLang="en-US" sz="1400" dirty="0">
                <a:solidFill>
                  <a:schemeClr val="tx1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72774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66BA5C-FEED-4C4F-BB79-77A76DFF4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452" y="2486285"/>
            <a:ext cx="7977188" cy="40250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68C5BA6-FA38-452B-80ED-87E72AAA012B}"/>
              </a:ext>
            </a:extLst>
          </p:cNvPr>
          <p:cNvSpPr/>
          <p:nvPr/>
        </p:nvSpPr>
        <p:spPr>
          <a:xfrm>
            <a:off x="254692" y="130761"/>
            <a:ext cx="11708708" cy="21777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모든 것을 업데이트하고 싶지 않으므로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상태 벡터의 </a:t>
            </a:r>
            <a:r>
              <a:rPr lang="ko-KR" altLang="en-US" sz="1400" dirty="0">
                <a:solidFill>
                  <a:srgbClr val="FF0000"/>
                </a:solidFill>
              </a:rPr>
              <a:t>측정된 부분만 업데이트하는 행렬</a:t>
            </a:r>
            <a:r>
              <a:rPr lang="ko-KR" altLang="en-US" sz="1400" dirty="0">
                <a:solidFill>
                  <a:schemeClr val="tx1"/>
                </a:solidFill>
              </a:rPr>
              <a:t>을 만들어야 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</a:rPr>
              <a:t>먼저 업데이트할 상태 벡터 값의 수를 결정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1. For</a:t>
            </a:r>
            <a:r>
              <a:rPr lang="ko-KR" altLang="en-US" sz="1400" dirty="0">
                <a:solidFill>
                  <a:schemeClr val="tx1"/>
                </a:solidFill>
              </a:rPr>
              <a:t>문에서 </a:t>
            </a:r>
            <a:r>
              <a:rPr lang="en-US" altLang="ko-KR" sz="1400" dirty="0">
                <a:solidFill>
                  <a:schemeClr val="tx1"/>
                </a:solidFill>
              </a:rPr>
              <a:t>measurement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err="1">
                <a:solidFill>
                  <a:schemeClr val="tx1"/>
                </a:solidFill>
              </a:rPr>
              <a:t>updaterVector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size</a:t>
            </a:r>
            <a:r>
              <a:rPr lang="ko-KR" altLang="en-US" sz="1400" dirty="0">
                <a:solidFill>
                  <a:schemeClr val="tx1"/>
                </a:solidFill>
              </a:rPr>
              <a:t>를 하나씩 키우면서 볼 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측정이 </a:t>
            </a:r>
            <a:r>
              <a:rPr lang="en-US" altLang="ko-KR" sz="1400" dirty="0">
                <a:solidFill>
                  <a:schemeClr val="tx1"/>
                </a:solidFill>
              </a:rPr>
              <a:t>Nan</a:t>
            </a:r>
            <a:r>
              <a:rPr lang="ko-KR" altLang="en-US" sz="1400" dirty="0">
                <a:solidFill>
                  <a:schemeClr val="tx1"/>
                </a:solidFill>
              </a:rPr>
              <a:t>이면 </a:t>
            </a:r>
            <a:r>
              <a:rPr lang="en-US" altLang="ko-KR" sz="1400" dirty="0">
                <a:solidFill>
                  <a:schemeClr val="tx1"/>
                </a:solidFill>
              </a:rPr>
              <a:t>Debug msg</a:t>
            </a:r>
            <a:r>
              <a:rPr lang="ko-KR" altLang="en-US" sz="1400" dirty="0">
                <a:solidFill>
                  <a:schemeClr val="tx1"/>
                </a:solidFill>
              </a:rPr>
              <a:t>출력</a:t>
            </a:r>
            <a:r>
              <a:rPr lang="en-US" altLang="ko-KR" sz="1400" dirty="0">
                <a:solidFill>
                  <a:schemeClr val="tx1"/>
                </a:solidFill>
              </a:rPr>
              <a:t>, Inf</a:t>
            </a:r>
            <a:r>
              <a:rPr lang="ko-KR" altLang="en-US" sz="1400" dirty="0">
                <a:solidFill>
                  <a:schemeClr val="tx1"/>
                </a:solidFill>
              </a:rPr>
              <a:t>일 때도 </a:t>
            </a:r>
            <a:r>
              <a:rPr lang="en-US" altLang="ko-KR" sz="1400" dirty="0">
                <a:solidFill>
                  <a:schemeClr val="tx1"/>
                </a:solidFill>
              </a:rPr>
              <a:t>Debug msg</a:t>
            </a:r>
            <a:r>
              <a:rPr lang="ko-KR" altLang="en-US" sz="1400" dirty="0">
                <a:solidFill>
                  <a:schemeClr val="tx1"/>
                </a:solidFill>
              </a:rPr>
              <a:t>출력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여기서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NaN</a:t>
            </a:r>
            <a:r>
              <a:rPr lang="en-US" altLang="ko-KR" sz="1400" dirty="0">
                <a:solidFill>
                  <a:schemeClr val="tx1"/>
                </a:solidFill>
              </a:rPr>
              <a:t>(Not a Number), </a:t>
            </a:r>
            <a:r>
              <a:rPr lang="en-US" altLang="ko-KR" sz="1400" dirty="0" err="1">
                <a:solidFill>
                  <a:schemeClr val="tx1"/>
                </a:solidFill>
              </a:rPr>
              <a:t>InF</a:t>
            </a:r>
            <a:r>
              <a:rPr lang="en-US" altLang="ko-KR" sz="1400" dirty="0">
                <a:solidFill>
                  <a:schemeClr val="tx1"/>
                </a:solidFill>
              </a:rPr>
              <a:t>(Infinite)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2. Nan, </a:t>
            </a:r>
            <a:r>
              <a:rPr lang="en-US" altLang="ko-KR" sz="1400" dirty="0" err="1">
                <a:solidFill>
                  <a:schemeClr val="tx1"/>
                </a:solidFill>
              </a:rPr>
              <a:t>InF</a:t>
            </a:r>
            <a:r>
              <a:rPr lang="ko-KR" altLang="en-US" sz="1400" dirty="0">
                <a:solidFill>
                  <a:schemeClr val="tx1"/>
                </a:solidFill>
              </a:rPr>
              <a:t>도 아니면 </a:t>
            </a:r>
            <a:r>
              <a:rPr lang="en-US" altLang="ko-KR" sz="1400" dirty="0" err="1">
                <a:solidFill>
                  <a:schemeClr val="tx1"/>
                </a:solidFill>
              </a:rPr>
              <a:t>updateIndices</a:t>
            </a:r>
            <a:r>
              <a:rPr lang="ko-KR" altLang="en-US" sz="1400" dirty="0">
                <a:solidFill>
                  <a:schemeClr val="tx1"/>
                </a:solidFill>
              </a:rPr>
              <a:t>에 </a:t>
            </a:r>
            <a:r>
              <a:rPr lang="en-US" altLang="ko-KR" sz="1400" dirty="0" err="1">
                <a:solidFill>
                  <a:schemeClr val="tx1"/>
                </a:solidFill>
              </a:rPr>
              <a:t>measurement.updaterVector</a:t>
            </a:r>
            <a:r>
              <a:rPr lang="ko-KR" altLang="en-US" sz="1400" dirty="0">
                <a:solidFill>
                  <a:schemeClr val="tx1"/>
                </a:solidFill>
              </a:rPr>
              <a:t>을 차례차례 </a:t>
            </a:r>
            <a:r>
              <a:rPr lang="en-US" altLang="ko-KR" sz="1400" dirty="0">
                <a:solidFill>
                  <a:schemeClr val="tx1"/>
                </a:solidFill>
              </a:rPr>
              <a:t>push</a:t>
            </a:r>
            <a:r>
              <a:rPr lang="ko-KR" altLang="en-US" sz="1400" dirty="0">
                <a:solidFill>
                  <a:schemeClr val="tx1"/>
                </a:solidFill>
              </a:rPr>
              <a:t>해라</a:t>
            </a:r>
          </a:p>
        </p:txBody>
      </p:sp>
    </p:spTree>
    <p:extLst>
      <p:ext uri="{BB962C8B-B14F-4D97-AF65-F5344CB8AC3E}">
        <p14:creationId xmlns:p14="http://schemas.microsoft.com/office/powerpoint/2010/main" val="2562979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B384CE-A646-4AA4-A4FE-675B8C7F8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80" b="61533"/>
          <a:stretch/>
        </p:blipFill>
        <p:spPr>
          <a:xfrm>
            <a:off x="1657696" y="2730271"/>
            <a:ext cx="8876608" cy="346299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E1CBAE3-4F48-4483-A35E-6EB021D039B8}"/>
              </a:ext>
            </a:extLst>
          </p:cNvPr>
          <p:cNvSpPr/>
          <p:nvPr/>
        </p:nvSpPr>
        <p:spPr>
          <a:xfrm>
            <a:off x="254692" y="308562"/>
            <a:ext cx="11708708" cy="19520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FB_DEBUG msg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>
                <a:solidFill>
                  <a:schemeClr val="tx1"/>
                </a:solidFill>
              </a:rPr>
              <a:t>: Update Indices(</a:t>
            </a:r>
            <a:r>
              <a:rPr lang="ko-KR" altLang="en-US" sz="1400" dirty="0">
                <a:solidFill>
                  <a:schemeClr val="tx1"/>
                </a:solidFill>
              </a:rPr>
              <a:t>업데이트 인자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/>
                </a:solidFill>
              </a:rPr>
              <a:t>Size_t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updateSize</a:t>
            </a:r>
            <a:r>
              <a:rPr lang="en-US" altLang="ko-KR" sz="1400" dirty="0">
                <a:solidFill>
                  <a:schemeClr val="tx1"/>
                </a:solidFill>
              </a:rPr>
              <a:t> = </a:t>
            </a:r>
            <a:r>
              <a:rPr lang="en-US" altLang="ko-KR" sz="1400" dirty="0" err="1">
                <a:solidFill>
                  <a:schemeClr val="tx1"/>
                </a:solidFill>
              </a:rPr>
              <a:t>updateIndices.size</a:t>
            </a:r>
            <a:r>
              <a:rPr lang="en-US" altLang="ko-KR" sz="1400" dirty="0">
                <a:solidFill>
                  <a:schemeClr val="tx1"/>
                </a:solidFill>
              </a:rPr>
              <a:t>(); &gt; </a:t>
            </a:r>
            <a:r>
              <a:rPr lang="en-US" altLang="ko-KR" sz="1400" dirty="0" err="1">
                <a:solidFill>
                  <a:schemeClr val="tx1"/>
                </a:solidFill>
              </a:rPr>
              <a:t>size_t</a:t>
            </a:r>
            <a:r>
              <a:rPr lang="en-US" altLang="ko-KR" sz="1400" dirty="0">
                <a:solidFill>
                  <a:schemeClr val="tx1"/>
                </a:solidFill>
              </a:rPr>
              <a:t> = long unsigned int : </a:t>
            </a:r>
            <a:r>
              <a:rPr lang="ko-KR" altLang="en-US" sz="1400" dirty="0">
                <a:solidFill>
                  <a:schemeClr val="tx1"/>
                </a:solidFill>
              </a:rPr>
              <a:t>자료형 지정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관련 행렬들 셋업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>
                <a:solidFill>
                  <a:srgbClr val="FF0000"/>
                </a:solidFill>
              </a:rPr>
              <a:t>x, z, R, H, K, z-Hx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관련 행렬들 </a:t>
            </a:r>
            <a:r>
              <a:rPr lang="en-US" altLang="ko-KR" sz="1400" dirty="0" err="1">
                <a:solidFill>
                  <a:schemeClr val="tx1"/>
                </a:solidFill>
              </a:rPr>
              <a:t>setZero</a:t>
            </a:r>
            <a:r>
              <a:rPr lang="en-US" altLang="ko-KR" sz="1400" dirty="0">
                <a:solidFill>
                  <a:schemeClr val="tx1"/>
                </a:solidFill>
              </a:rPr>
              <a:t>() : </a:t>
            </a:r>
            <a:r>
              <a:rPr lang="en-US" altLang="ko-KR" sz="1400" dirty="0">
                <a:solidFill>
                  <a:srgbClr val="FF0000"/>
                </a:solidFill>
              </a:rPr>
              <a:t>value = 0</a:t>
            </a:r>
            <a:r>
              <a:rPr lang="ko-KR" altLang="en-US" sz="1400" dirty="0">
                <a:solidFill>
                  <a:schemeClr val="tx1"/>
                </a:solidFill>
              </a:rPr>
              <a:t>으로 초기화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617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4185</Words>
  <Application>Microsoft Office PowerPoint</Application>
  <PresentationFormat>와이드스크린</PresentationFormat>
  <Paragraphs>506</Paragraphs>
  <Slides>46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507</cp:revision>
  <dcterms:created xsi:type="dcterms:W3CDTF">2022-09-05T01:50:40Z</dcterms:created>
  <dcterms:modified xsi:type="dcterms:W3CDTF">2022-09-08T01:48:56Z</dcterms:modified>
</cp:coreProperties>
</file>